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7" r:id="rId8"/>
    <p:sldId id="262" r:id="rId9"/>
    <p:sldId id="263" r:id="rId10"/>
    <p:sldId id="264" r:id="rId11"/>
    <p:sldId id="265" r:id="rId12"/>
    <p:sldId id="269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9_02.jpg"/>
          <p:cNvPicPr preferRelativeResize="0">
            <a:picLocks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754112" y="0"/>
            <a:ext cx="73152" cy="6858000"/>
          </a:xfrm>
          <a:prstGeom prst="rect">
            <a:avLst/>
          </a:prstGeom>
        </p:spPr>
      </p:pic>
      <p:pic>
        <p:nvPicPr>
          <p:cNvPr id="7" name="Picture 6" descr="1_0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0500" y="0"/>
            <a:ext cx="1333500" cy="6858000"/>
          </a:xfrm>
          <a:prstGeom prst="rect">
            <a:avLst/>
          </a:prstGeom>
        </p:spPr>
      </p:pic>
      <p:grpSp>
        <p:nvGrpSpPr>
          <p:cNvPr id="4" name="Group 17"/>
          <p:cNvGrpSpPr/>
          <p:nvPr/>
        </p:nvGrpSpPr>
        <p:grpSpPr>
          <a:xfrm>
            <a:off x="0" y="6630352"/>
            <a:ext cx="9144000" cy="228600"/>
            <a:chOff x="0" y="6582727"/>
            <a:chExt cx="9144000" cy="228600"/>
          </a:xfrm>
        </p:grpSpPr>
        <p:sp>
          <p:nvSpPr>
            <p:cNvPr id="10" name="Rectangle 9"/>
            <p:cNvSpPr/>
            <p:nvPr/>
          </p:nvSpPr>
          <p:spPr>
            <a:xfrm>
              <a:off x="7813040" y="6582727"/>
              <a:ext cx="1330960" cy="228600"/>
            </a:xfrm>
            <a:prstGeom prst="rect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134101" y="6582727"/>
              <a:ext cx="1609724" cy="2286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6582727"/>
              <a:ext cx="6096000" cy="2286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6781800" cy="1069975"/>
          </a:xfrm>
        </p:spPr>
        <p:txBody>
          <a:bodyPr bIns="0" anchor="b" anchorCtr="0">
            <a:noAutofit/>
          </a:bodyPr>
          <a:lstStyle>
            <a:lvl1pPr>
              <a:defRPr sz="4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438400"/>
            <a:ext cx="6781800" cy="762000"/>
          </a:xfrm>
        </p:spPr>
        <p:txBody>
          <a:bodyPr lIns="0" tIns="0" rIns="0"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>
          <a:xfrm>
            <a:off x="6210300" y="6610350"/>
            <a:ext cx="1524000" cy="228600"/>
          </a:xfrm>
        </p:spPr>
        <p:txBody>
          <a:bodyPr/>
          <a:lstStyle/>
          <a:p>
            <a:fld id="{4E424BDE-1B49-4345-B02D-9005EF7EFC3B}" type="datetimeFigureOut">
              <a:rPr lang="en-US" smtClean="0"/>
              <a:t>6/2/2020</a:t>
            </a:fld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7924800" y="6610350"/>
            <a:ext cx="1198880" cy="228600"/>
          </a:xfrm>
        </p:spPr>
        <p:txBody>
          <a:bodyPr/>
          <a:lstStyle/>
          <a:p>
            <a:fld id="{587A4187-5346-44FC-BF9F-991F5FA3DD8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>
          <a:xfrm>
            <a:off x="457200" y="6611112"/>
            <a:ext cx="5600700" cy="2286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" name="Group 1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2" name="Rectangle 1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24BDE-1B49-4345-B02D-9005EF7EFC3B}" type="datetimeFigureOut">
              <a:rPr lang="en-US" smtClean="0"/>
              <a:t>6/2/2020</a:t>
            </a:fld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7A4187-5346-44FC-BF9F-991F5FA3DD8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4" name="Picture 13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89085"/>
            <a:ext cx="2057400" cy="553707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85216"/>
            <a:ext cx="6019800" cy="554126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4" name="Group 1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2" name="Rectangle 1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24BDE-1B49-4345-B02D-9005EF7EFC3B}" type="datetimeFigureOut">
              <a:rPr lang="en-US" smtClean="0"/>
              <a:t>6/2/2020</a:t>
            </a:fld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7A4187-5346-44FC-BF9F-991F5FA3DD8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4" name="Picture 13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32" name="Rectangle 3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13" name="Picture 12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0" name="Picture 9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24BDE-1B49-4345-B02D-9005EF7EFC3B}" type="datetimeFigureOut">
              <a:rPr lang="en-US" smtClean="0"/>
              <a:t>6/2/2020</a:t>
            </a:fld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7A4187-5346-44FC-BF9F-991F5FA3DD8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2"/>
          <p:cNvGrpSpPr/>
          <p:nvPr/>
        </p:nvGrpSpPr>
        <p:grpSpPr>
          <a:xfrm>
            <a:off x="1438274" y="6629400"/>
            <a:ext cx="7705726" cy="228600"/>
            <a:chOff x="1438274" y="6629400"/>
            <a:chExt cx="7705726" cy="228600"/>
          </a:xfrm>
        </p:grpSpPr>
        <p:sp>
          <p:nvSpPr>
            <p:cNvPr id="27" name="Rectangle 26"/>
            <p:cNvSpPr/>
            <p:nvPr/>
          </p:nvSpPr>
          <p:spPr>
            <a:xfrm>
              <a:off x="8763000" y="662940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142480" y="662940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438274" y="6629400"/>
              <a:ext cx="5663565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5245101"/>
            <a:ext cx="6934199" cy="1155700"/>
          </a:xfrm>
        </p:spPr>
        <p:txBody>
          <a:bodyPr anchor="t">
            <a:normAutofit/>
          </a:bodyPr>
          <a:lstStyle>
            <a:lvl1pPr algn="r">
              <a:defRPr sz="4200" b="0" i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2600" y="4114800"/>
            <a:ext cx="6934199" cy="1130300"/>
          </a:xfrm>
        </p:spPr>
        <p:txBody>
          <a:bodyPr anchor="b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0" name="Picture 9" descr="9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363980" cy="6858000"/>
          </a:xfrm>
          <a:prstGeom prst="rect">
            <a:avLst/>
          </a:prstGeom>
        </p:spPr>
      </p:pic>
      <p:sp>
        <p:nvSpPr>
          <p:cNvPr id="24" name="Date Placeholder 23"/>
          <p:cNvSpPr>
            <a:spLocks noGrp="1"/>
          </p:cNvSpPr>
          <p:nvPr>
            <p:ph type="dt" sz="half" idx="10"/>
          </p:nvPr>
        </p:nvSpPr>
        <p:spPr>
          <a:xfrm>
            <a:off x="7162800" y="6610350"/>
            <a:ext cx="1524000" cy="246888"/>
          </a:xfrm>
        </p:spPr>
        <p:txBody>
          <a:bodyPr/>
          <a:lstStyle/>
          <a:p>
            <a:fld id="{4E424BDE-1B49-4345-B02D-9005EF7EFC3B}" type="datetimeFigureOut">
              <a:rPr lang="en-US" smtClean="0"/>
              <a:t>6/2/2020</a:t>
            </a:fld>
            <a:endParaRPr lang="en-US" dirty="0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1"/>
          </p:nvPr>
        </p:nvSpPr>
        <p:spPr>
          <a:xfrm>
            <a:off x="8742680" y="6610350"/>
            <a:ext cx="381000" cy="246888"/>
          </a:xfrm>
        </p:spPr>
        <p:txBody>
          <a:bodyPr/>
          <a:lstStyle/>
          <a:p>
            <a:fld id="{587A4187-5346-44FC-BF9F-991F5FA3DD8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2"/>
          </p:nvPr>
        </p:nvSpPr>
        <p:spPr>
          <a:xfrm>
            <a:off x="1524000" y="6610350"/>
            <a:ext cx="5562600" cy="24765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0" name="Picture 19" descr="vert_bar_02.png"/>
          <p:cNvPicPr preferRelativeResize="0">
            <a:picLocks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362456" y="0"/>
            <a:ext cx="73152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bar_06.pn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12" name="Picture 11" descr="3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3" name="Group 14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7" name="Rectangle 16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4E424BDE-1B49-4345-B02D-9005EF7EFC3B}" type="datetimeFigureOut">
              <a:rPr lang="en-US" smtClean="0"/>
              <a:t>6/2/2020</a:t>
            </a:fld>
            <a:endParaRPr lang="en-US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87A4187-5346-44FC-BF9F-991F5FA3DD8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4040188" cy="411162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6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4" name="Picture 13" descr="4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5" name="Text Placeholder 2"/>
          <p:cNvSpPr>
            <a:spLocks noGrp="1"/>
          </p:cNvSpPr>
          <p:nvPr>
            <p:ph type="body" idx="13"/>
          </p:nvPr>
        </p:nvSpPr>
        <p:spPr>
          <a:xfrm>
            <a:off x="4648200" y="1981200"/>
            <a:ext cx="4040188" cy="411162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6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57200" y="2438400"/>
            <a:ext cx="40386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5"/>
          </p:nvPr>
        </p:nvSpPr>
        <p:spPr>
          <a:xfrm>
            <a:off x="4648200" y="2438400"/>
            <a:ext cx="40386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6" name="Picture 15" descr="bar_06.png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4" name="Group 17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20" name="Rectangle 19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3" name="Date Placeholder 2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4E424BDE-1B49-4345-B02D-9005EF7EFC3B}" type="datetimeFigureOut">
              <a:rPr lang="en-US" smtClean="0"/>
              <a:t>6/2/2020</a:t>
            </a:fld>
            <a:endParaRPr lang="en-US"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587A4187-5346-44FC-BF9F-991F5FA3DD8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10" name="Picture 9" descr="2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3" name="Group 11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3" name="Rectangle 12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24BDE-1B49-4345-B02D-9005EF7EFC3B}" type="datetimeFigureOut">
              <a:rPr lang="en-US" smtClean="0"/>
              <a:t>6/2/2020</a:t>
            </a:fld>
            <a:endParaRPr 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7A4187-5346-44FC-BF9F-991F5FA3DD8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0" name="Rectangle 9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24BDE-1B49-4345-B02D-9005EF7EFC3B}" type="datetimeFigureOut">
              <a:rPr lang="en-US" smtClean="0"/>
              <a:t>6/2/2020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7A4187-5346-44FC-BF9F-991F5FA3DD8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3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3" name="Text Placeholder 2"/>
          <p:cNvSpPr>
            <a:spLocks noGrp="1"/>
          </p:cNvSpPr>
          <p:nvPr>
            <p:ph type="title"/>
          </p:nvPr>
        </p:nvSpPr>
        <p:spPr>
          <a:xfrm>
            <a:off x="457200" y="1524000"/>
            <a:ext cx="3352800" cy="914400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419600" y="1524000"/>
            <a:ext cx="42672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457201" y="2514599"/>
            <a:ext cx="3352800" cy="3127248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4" name="Picture 13" descr="bar_06.png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2" name="Group 15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7" name="Rectangle 16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4E424BDE-1B49-4345-B02D-9005EF7EFC3B}" type="datetimeFigureOut">
              <a:rPr lang="en-US" smtClean="0"/>
              <a:t>6/2/2020</a:t>
            </a:fld>
            <a:endParaRPr lang="en-US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87A4187-5346-44FC-BF9F-991F5FA3DD8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5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3" name="Rectangle 12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048"/>
            <a:ext cx="3355848" cy="914400"/>
          </a:xfrm>
        </p:spPr>
        <p:txBody>
          <a:bodyPr anchor="b">
            <a:normAutofit/>
          </a:bodyPr>
          <a:lstStyle>
            <a:lvl1pPr algn="l">
              <a:defRPr lang="en-US" sz="1800" b="1" i="0" kern="1200" cap="all" spc="1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25696" y="1554480"/>
            <a:ext cx="4270248" cy="4059936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14600"/>
            <a:ext cx="3355848" cy="3127248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lang="en-US" sz="1400" kern="12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24BDE-1B49-4345-B02D-9005EF7EFC3B}" type="datetimeFigureOut">
              <a:rPr lang="en-US" smtClean="0"/>
              <a:t>6/2/2020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4187-5346-44FC-BF9F-991F5FA3DD8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 descr="4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pic>
        <p:nvPicPr>
          <p:cNvPr id="9" name="Picture 8" descr="bar_06.png"/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4419600" y="1524000"/>
            <a:ext cx="42672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419600" y="5637212"/>
            <a:ext cx="42672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34000">
                <a:schemeClr val="bg1">
                  <a:lumMod val="75000"/>
                  <a:alpha val="61000"/>
                </a:schemeClr>
              </a:gs>
              <a:gs pos="38000">
                <a:schemeClr val="bg1">
                  <a:lumMod val="75000"/>
                  <a:alpha val="76000"/>
                </a:schemeClr>
              </a:gs>
              <a:gs pos="100000">
                <a:schemeClr val="bg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9144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8229600" cy="4144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610350"/>
            <a:ext cx="1524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4E424BDE-1B49-4345-B02D-9005EF7EFC3B}" type="datetimeFigureOut">
              <a:rPr lang="en-US" smtClean="0"/>
              <a:t>6/2/2020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610350"/>
            <a:ext cx="6629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42680" y="6610350"/>
            <a:ext cx="381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587A4187-5346-44FC-BF9F-991F5FA3DD85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 typeface="Wingdings" pitchFamily="2" charset="2"/>
        <a:buChar char="§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Howard County Police Department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7200" b="1" dirty="0"/>
              <a:t>sUAS Program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276600"/>
            <a:ext cx="33655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28875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we are using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b="1" dirty="0"/>
              <a:t>DJI-Mavic 2 Enterprise Dual</a:t>
            </a:r>
          </a:p>
          <a:p>
            <a:pPr lvl="1"/>
            <a:r>
              <a:rPr lang="en-US" dirty="0"/>
              <a:t>4K Visual Camera </a:t>
            </a:r>
          </a:p>
          <a:p>
            <a:pPr lvl="1"/>
            <a:r>
              <a:rPr lang="en-US" dirty="0" err="1"/>
              <a:t>Flir</a:t>
            </a:r>
            <a:r>
              <a:rPr lang="en-US" dirty="0"/>
              <a:t> infrared thermal camera</a:t>
            </a:r>
          </a:p>
          <a:p>
            <a:r>
              <a:rPr lang="en-US" dirty="0"/>
              <a:t>Pros</a:t>
            </a:r>
          </a:p>
          <a:p>
            <a:pPr lvl="1"/>
            <a:r>
              <a:rPr lang="en-US" dirty="0"/>
              <a:t>Compact and easy to keep in a patrol car all day</a:t>
            </a:r>
          </a:p>
          <a:p>
            <a:pPr lvl="1"/>
            <a:r>
              <a:rPr lang="en-US" dirty="0"/>
              <a:t>Very quick deployment</a:t>
            </a:r>
          </a:p>
          <a:p>
            <a:pPr lvl="1"/>
            <a:r>
              <a:rPr lang="en-US" dirty="0"/>
              <a:t>Can equip a loud speaker or spot light</a:t>
            </a:r>
          </a:p>
          <a:p>
            <a:r>
              <a:rPr lang="en-US" dirty="0"/>
              <a:t>Cons</a:t>
            </a:r>
          </a:p>
          <a:p>
            <a:pPr lvl="1"/>
            <a:r>
              <a:rPr lang="en-US" dirty="0"/>
              <a:t>No ability to zoom the camera</a:t>
            </a:r>
          </a:p>
          <a:p>
            <a:pPr lvl="1"/>
            <a:r>
              <a:rPr lang="en-US" dirty="0"/>
              <a:t>Flir quality is good; not great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819400"/>
            <a:ext cx="5402112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196820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we are using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900" b="1" dirty="0"/>
              <a:t>DJI-Matrice 210 V2</a:t>
            </a:r>
          </a:p>
          <a:p>
            <a:pPr lvl="1"/>
            <a:r>
              <a:rPr lang="en-US" dirty="0"/>
              <a:t>Zenmuse Z30 (zoom camera)</a:t>
            </a:r>
          </a:p>
          <a:p>
            <a:pPr lvl="1"/>
            <a:r>
              <a:rPr lang="en-US" dirty="0"/>
              <a:t>Zenmuse XT2 Flir (thermal camera)</a:t>
            </a:r>
          </a:p>
          <a:p>
            <a:r>
              <a:rPr lang="en-US" dirty="0"/>
              <a:t>Pros</a:t>
            </a:r>
          </a:p>
          <a:p>
            <a:pPr lvl="1"/>
            <a:r>
              <a:rPr lang="en-US" dirty="0"/>
              <a:t>Increased ability to zoom with Z30</a:t>
            </a:r>
          </a:p>
          <a:p>
            <a:pPr lvl="1"/>
            <a:r>
              <a:rPr lang="en-US" dirty="0"/>
              <a:t>XT2 is a superior thermal camera compared to the Mavic</a:t>
            </a:r>
          </a:p>
          <a:p>
            <a:r>
              <a:rPr lang="en-US" dirty="0"/>
              <a:t>Cons</a:t>
            </a:r>
          </a:p>
          <a:p>
            <a:pPr lvl="1"/>
            <a:r>
              <a:rPr lang="en-US" dirty="0"/>
              <a:t>Less compact; more difficult to transport in a patrol vehicle</a:t>
            </a:r>
          </a:p>
          <a:p>
            <a:pPr lvl="1"/>
            <a:r>
              <a:rPr lang="en-US" dirty="0"/>
              <a:t>More set up required to deploy compared to Mavic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936172"/>
            <a:ext cx="6205188" cy="34834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83503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Usage as of May 2020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21 operational deployments w/ 37 actual flights</a:t>
            </a:r>
          </a:p>
          <a:p>
            <a:r>
              <a:rPr lang="en-US" sz="2400" dirty="0"/>
              <a:t>Deployments for numerous types of calls</a:t>
            </a:r>
          </a:p>
          <a:p>
            <a:pPr lvl="1"/>
            <a:r>
              <a:rPr lang="en-US" dirty="0"/>
              <a:t>Barricades, Missing persons, Shooting, Stabbings, Carjackings, Stolen Vehicles, Malicious Burns, Rapes</a:t>
            </a:r>
          </a:p>
          <a:p>
            <a:pPr lvl="1"/>
            <a:r>
              <a:rPr lang="en-US" dirty="0"/>
              <a:t>Have been deployed </a:t>
            </a:r>
            <a:r>
              <a:rPr lang="en-US"/>
              <a:t>during the Covid-19 </a:t>
            </a:r>
            <a:r>
              <a:rPr lang="en-US" dirty="0"/>
              <a:t>pandemic to respond to calls for executive order violations from a safe distance</a:t>
            </a:r>
          </a:p>
          <a:p>
            <a:r>
              <a:rPr lang="en-US" sz="2400" dirty="0"/>
              <a:t>115 training flights</a:t>
            </a:r>
          </a:p>
          <a:p>
            <a:r>
              <a:rPr lang="en-US" sz="2400" dirty="0"/>
              <a:t>13 administrative deployments</a:t>
            </a:r>
          </a:p>
          <a:p>
            <a:pPr lvl="1"/>
            <a:r>
              <a:rPr lang="en-US" dirty="0"/>
              <a:t>Public presentations/demos, PIO requests, Deer management surveys, Traffic mapping  </a:t>
            </a:r>
          </a:p>
        </p:txBody>
      </p:sp>
    </p:spTree>
    <p:extLst>
      <p:ext uri="{BB962C8B-B14F-4D97-AF65-F5344CB8AC3E}">
        <p14:creationId xmlns:p14="http://schemas.microsoft.com/office/powerpoint/2010/main" val="30495602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Any 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478043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HCPD sUAS Field 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Exploring the use of Small Unmanned Aircraft Systems (sUAS), commonly referred to as “Drones”.</a:t>
            </a:r>
          </a:p>
          <a:p>
            <a:endParaRPr lang="en-US" dirty="0"/>
          </a:p>
          <a:p>
            <a:r>
              <a:rPr lang="en-US" dirty="0"/>
              <a:t>Field test will be conducted over the course of one year.</a:t>
            </a:r>
          </a:p>
          <a:p>
            <a:endParaRPr lang="en-US" dirty="0"/>
          </a:p>
          <a:p>
            <a:r>
              <a:rPr lang="en-US" dirty="0"/>
              <a:t>Seven Officers and four Supervisors/Commanders have been trained and authorized to participate in the field test.</a:t>
            </a:r>
          </a:p>
          <a:p>
            <a:endParaRPr lang="en-US" dirty="0"/>
          </a:p>
          <a:p>
            <a:r>
              <a:rPr lang="en-US" dirty="0"/>
              <a:t>All eleven have obtained a remote pilot license under Title 14 of the Code of Federal Regulations (CFR) part 107, Small Unmanned Aircraft Systems</a:t>
            </a:r>
          </a:p>
        </p:txBody>
      </p:sp>
    </p:spTree>
    <p:extLst>
      <p:ext uri="{BB962C8B-B14F-4D97-AF65-F5344CB8AC3E}">
        <p14:creationId xmlns:p14="http://schemas.microsoft.com/office/powerpoint/2010/main" val="1526213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a sUAS?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/>
              <a:t>Not this…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514600"/>
            <a:ext cx="6074179" cy="3990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2301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a sUAS?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/>
              <a:t>The word “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small</a:t>
            </a:r>
            <a:r>
              <a:rPr lang="en-US" sz="2800" dirty="0"/>
              <a:t>” is key…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marL="0" indent="0" algn="ctr">
              <a:buNone/>
            </a:pPr>
            <a:r>
              <a:rPr lang="en-US" sz="2800" dirty="0"/>
              <a:t>A sUAS is defined as weighing less than 55 lbs.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2264229"/>
            <a:ext cx="5541963" cy="312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543629"/>
            <a:ext cx="4029075" cy="284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8327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HCPD Policy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Use of sUAS (drones) are limited to specific law enforcement situations:</a:t>
            </a:r>
          </a:p>
          <a:p>
            <a:pPr lvl="1"/>
            <a:r>
              <a:rPr lang="en-US" sz="2400" dirty="0"/>
              <a:t>Situational Awareness/Management</a:t>
            </a:r>
          </a:p>
          <a:p>
            <a:pPr lvl="1"/>
            <a:r>
              <a:rPr lang="en-US" sz="2400" dirty="0"/>
              <a:t>Search and Rescue</a:t>
            </a:r>
          </a:p>
          <a:p>
            <a:pPr lvl="1"/>
            <a:r>
              <a:rPr lang="en-US" sz="2400" dirty="0"/>
              <a:t>Scene Documentation</a:t>
            </a:r>
          </a:p>
          <a:p>
            <a:pPr lvl="1"/>
            <a:r>
              <a:rPr lang="en-US" sz="2400" dirty="0"/>
              <a:t>Training Support</a:t>
            </a:r>
          </a:p>
          <a:p>
            <a:pPr lvl="1"/>
            <a:r>
              <a:rPr lang="en-US" sz="2400" dirty="0"/>
              <a:t>Public Awareness</a:t>
            </a:r>
          </a:p>
        </p:txBody>
      </p:sp>
    </p:spTree>
    <p:extLst>
      <p:ext uri="{BB962C8B-B14F-4D97-AF65-F5344CB8AC3E}">
        <p14:creationId xmlns:p14="http://schemas.microsoft.com/office/powerpoint/2010/main" val="796258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Safety is Paramount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We operate within all FAA regulations under Part 107</a:t>
            </a:r>
          </a:p>
          <a:p>
            <a:pPr lvl="1"/>
            <a:r>
              <a:rPr lang="en-US" dirty="0"/>
              <a:t>Flights take place below 400 feet above ground level.</a:t>
            </a:r>
          </a:p>
          <a:p>
            <a:pPr lvl="1"/>
            <a:r>
              <a:rPr lang="en-US" dirty="0"/>
              <a:t>Must have 3 statute miles visibility.</a:t>
            </a:r>
          </a:p>
          <a:p>
            <a:pPr lvl="1"/>
            <a:r>
              <a:rPr lang="en-US" dirty="0"/>
              <a:t>Must have 500 ft. of clearance below cloud ceiling (2000 ft. horizontally).</a:t>
            </a:r>
          </a:p>
          <a:p>
            <a:pPr lvl="1"/>
            <a:r>
              <a:rPr lang="en-US" dirty="0"/>
              <a:t>Must maintain Visual Line of Sight (VLOS) of the drone.</a:t>
            </a:r>
          </a:p>
          <a:p>
            <a:pPr lvl="1"/>
            <a:r>
              <a:rPr lang="en-US" dirty="0"/>
              <a:t>Drone must weigh less than 55 lbs.</a:t>
            </a:r>
          </a:p>
          <a:p>
            <a:pPr lvl="1"/>
            <a:r>
              <a:rPr lang="en-US" dirty="0"/>
              <a:t>Can only fly during daylight (a Waiver has been obtained to allow night flight).</a:t>
            </a:r>
          </a:p>
          <a:p>
            <a:pPr lvl="1"/>
            <a:r>
              <a:rPr lang="en-US" dirty="0"/>
              <a:t>Must operate at a speed under 87 knots (100 mph).</a:t>
            </a:r>
          </a:p>
          <a:p>
            <a:pPr lvl="1"/>
            <a:r>
              <a:rPr lang="en-US" dirty="0"/>
              <a:t>No operation over people (unless they are a crew member).</a:t>
            </a:r>
          </a:p>
          <a:p>
            <a:pPr lvl="1"/>
            <a:r>
              <a:rPr lang="en-US" dirty="0"/>
              <a:t>All other aircraft have right-of-way.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84757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Safety is Paramount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Measures have been implemented to ensure safe operations:</a:t>
            </a:r>
          </a:p>
          <a:p>
            <a:pPr lvl="1"/>
            <a:r>
              <a:rPr lang="en-US" sz="2000" dirty="0"/>
              <a:t>Monthly pilot training.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Department wide Visual Observer training.</a:t>
            </a:r>
          </a:p>
          <a:p>
            <a:pPr marL="457200" lvl="1" indent="0">
              <a:buNone/>
            </a:pPr>
            <a:endParaRPr lang="en-US" sz="2000" dirty="0"/>
          </a:p>
          <a:p>
            <a:pPr lvl="1"/>
            <a:r>
              <a:rPr lang="en-US" sz="2000" dirty="0"/>
              <a:t>Mandatory pre-flight checklists.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Automated maintenance schedules for all equipment.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2283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Preservation of Citizen Privacy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000" dirty="0"/>
              <a:t>Our policy follows the ACLU Recommendations for Government use of Drones</a:t>
            </a:r>
          </a:p>
          <a:p>
            <a:endParaRPr lang="en-US" sz="3000" dirty="0"/>
          </a:p>
          <a:p>
            <a:r>
              <a:rPr lang="en-US" sz="3000" dirty="0"/>
              <a:t>The sUAS shall not be used to:</a:t>
            </a:r>
          </a:p>
          <a:p>
            <a:endParaRPr lang="en-US" sz="2200" dirty="0"/>
          </a:p>
          <a:p>
            <a:pPr lvl="1"/>
            <a:r>
              <a:rPr lang="en-US" sz="2200" dirty="0"/>
              <a:t>Target a person based solely on individual characteristics including but not limited to race, ethnicity, national origin, religion, disability, gender, or sexual orientation.</a:t>
            </a:r>
          </a:p>
          <a:p>
            <a:pPr marL="137160" indent="0">
              <a:buNone/>
            </a:pPr>
            <a:r>
              <a:rPr lang="en-US" sz="2200" dirty="0"/>
              <a:t> </a:t>
            </a:r>
          </a:p>
          <a:p>
            <a:pPr lvl="1"/>
            <a:r>
              <a:rPr lang="en-US" sz="2200" dirty="0"/>
              <a:t>Harass, intimidate, or discriminate against any individual or group.</a:t>
            </a:r>
          </a:p>
        </p:txBody>
      </p:sp>
    </p:spTree>
    <p:extLst>
      <p:ext uri="{BB962C8B-B14F-4D97-AF65-F5344CB8AC3E}">
        <p14:creationId xmlns:p14="http://schemas.microsoft.com/office/powerpoint/2010/main" val="19797220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Preservation of Citizen Privacy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Drones are used only for training and missions with defined incident parameters and objectives.</a:t>
            </a:r>
          </a:p>
          <a:p>
            <a:endParaRPr lang="en-US" sz="2400" dirty="0"/>
          </a:p>
          <a:p>
            <a:r>
              <a:rPr lang="en-US" sz="2400" dirty="0"/>
              <a:t>Not used for random surveillance.</a:t>
            </a:r>
          </a:p>
          <a:p>
            <a:endParaRPr lang="en-US" sz="2400" dirty="0"/>
          </a:p>
          <a:p>
            <a:r>
              <a:rPr lang="en-US" sz="2400" dirty="0"/>
              <a:t>Recordings and photos are only taken in limited circumstances. </a:t>
            </a:r>
          </a:p>
          <a:p>
            <a:pPr lvl="1"/>
            <a:r>
              <a:rPr lang="en-US" sz="2000" dirty="0"/>
              <a:t>i.e. When they will be used as evidence or training aids</a:t>
            </a:r>
          </a:p>
          <a:p>
            <a:pPr lvl="1"/>
            <a:r>
              <a:rPr lang="en-US" sz="2000" dirty="0"/>
              <a:t>Some video/photos are taken for our Public Information office</a:t>
            </a:r>
          </a:p>
        </p:txBody>
      </p:sp>
    </p:spTree>
    <p:extLst>
      <p:ext uri="{BB962C8B-B14F-4D97-AF65-F5344CB8AC3E}">
        <p14:creationId xmlns:p14="http://schemas.microsoft.com/office/powerpoint/2010/main" val="3388470238"/>
      </p:ext>
    </p:extLst>
  </p:cSld>
  <p:clrMapOvr>
    <a:masterClrMapping/>
  </p:clrMapOvr>
</p:sld>
</file>

<file path=ppt/theme/theme1.xml><?xml version="1.0" encoding="utf-8"?>
<a:theme xmlns:a="http://schemas.openxmlformats.org/drawingml/2006/main" name="Macro">
  <a:themeElements>
    <a:clrScheme name="Macro">
      <a:dk1>
        <a:sysClr val="windowText" lastClr="000000"/>
      </a:dk1>
      <a:lt1>
        <a:sysClr val="window" lastClr="FFFFFF"/>
      </a:lt1>
      <a:dk2>
        <a:srgbClr val="3F3F4D"/>
      </a:dk2>
      <a:lt2>
        <a:srgbClr val="DDDDDD"/>
      </a:lt2>
      <a:accent1>
        <a:srgbClr val="A51009"/>
      </a:accent1>
      <a:accent2>
        <a:srgbClr val="DE7014"/>
      </a:accent2>
      <a:accent3>
        <a:srgbClr val="704836"/>
      </a:accent3>
      <a:accent4>
        <a:srgbClr val="F2B431"/>
      </a:accent4>
      <a:accent5>
        <a:srgbClr val="7F221D"/>
      </a:accent5>
      <a:accent6>
        <a:srgbClr val="CDAC77"/>
      </a:accent6>
      <a:hlink>
        <a:srgbClr val="F5B123"/>
      </a:hlink>
      <a:folHlink>
        <a:srgbClr val="E19B0B"/>
      </a:folHlink>
    </a:clrScheme>
    <a:fontScheme name="Macr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cr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300000"/>
              </a:schemeClr>
            </a:gs>
            <a:gs pos="100000">
              <a:schemeClr val="phClr">
                <a:tint val="80000"/>
                <a:satMod val="15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hade val="90000"/>
                <a:satMod val="300000"/>
              </a:schemeClr>
            </a:gs>
            <a:gs pos="100000">
              <a:schemeClr val="phClr">
                <a:satMod val="150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70000"/>
              </a:srgbClr>
            </a:outerShdw>
          </a:effectLst>
        </a:effectStyle>
        <a:effectStyle>
          <a:effectLst>
            <a:outerShdw blurRad="25400" dist="254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contourW="15875" prstMaterial="softmetal">
            <a:bevelT w="25400" h="19050" prst="angle"/>
            <a:contourClr>
              <a:schemeClr val="phClr">
                <a:shade val="30000"/>
              </a:schemeClr>
            </a:contourClr>
          </a:sp3d>
        </a:effectStyle>
        <a:effectStyle>
          <a:effectLst>
            <a:outerShdw blurRad="254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contourW="19050" prstMaterial="metal">
            <a:bevelT w="63500" h="31750" prst="angle"/>
            <a:contourClr>
              <a:schemeClr val="phClr">
                <a:shade val="25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7000"/>
                <a:shade val="93000"/>
                <a:satMod val="110000"/>
                <a:lumMod val="90000"/>
              </a:schemeClr>
            </a:gs>
            <a:gs pos="76000">
              <a:schemeClr val="phClr">
                <a:tint val="85000"/>
                <a:shade val="75000"/>
                <a:satMod val="120000"/>
              </a:schemeClr>
            </a:gs>
            <a:gs pos="100000">
              <a:schemeClr val="phClr">
                <a:tint val="86000"/>
                <a:shade val="50000"/>
                <a:satMod val="13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35000"/>
                <a:satMod val="146000"/>
                <a:lumMod val="101000"/>
              </a:schemeClr>
            </a:gs>
            <a:gs pos="26000">
              <a:schemeClr val="phClr">
                <a:tint val="96000"/>
                <a:shade val="96000"/>
                <a:satMod val="190000"/>
              </a:schemeClr>
            </a:gs>
            <a:gs pos="100000">
              <a:schemeClr val="phClr">
                <a:tint val="60000"/>
                <a:shade val="90000"/>
                <a:satMod val="22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TM01859866[[fn=Macro]]</Template>
  <TotalTime>380</TotalTime>
  <Words>594</Words>
  <Application>Microsoft Office PowerPoint</Application>
  <PresentationFormat>On-screen Show (4:3)</PresentationFormat>
  <Paragraphs>97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Calibri</vt:lpstr>
      <vt:lpstr>Wingdings</vt:lpstr>
      <vt:lpstr>Macro</vt:lpstr>
      <vt:lpstr>Howard County Police Department </vt:lpstr>
      <vt:lpstr>HCPD sUAS Field Test</vt:lpstr>
      <vt:lpstr>What is a sUAS?</vt:lpstr>
      <vt:lpstr>What is a sUAS?</vt:lpstr>
      <vt:lpstr>HCPD Policy</vt:lpstr>
      <vt:lpstr>Safety is Paramount</vt:lpstr>
      <vt:lpstr>Safety is Paramount</vt:lpstr>
      <vt:lpstr>Preservation of Citizen Privacy</vt:lpstr>
      <vt:lpstr>Preservation of Citizen Privacy</vt:lpstr>
      <vt:lpstr>What we are using</vt:lpstr>
      <vt:lpstr>What we are using</vt:lpstr>
      <vt:lpstr>Usage as of May 2020</vt:lpstr>
      <vt:lpstr>PowerPoint Presentation</vt:lpstr>
    </vt:vector>
  </TitlesOfParts>
  <Company>Howard County Police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Howard County Police Department</dc:title>
  <dc:creator>Laffin, James</dc:creator>
  <cp:lastModifiedBy>Neubauer, Chris</cp:lastModifiedBy>
  <cp:revision>38</cp:revision>
  <dcterms:created xsi:type="dcterms:W3CDTF">2020-02-10T12:36:30Z</dcterms:created>
  <dcterms:modified xsi:type="dcterms:W3CDTF">2020-06-02T18:31:23Z</dcterms:modified>
</cp:coreProperties>
</file>