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1" r:id="rId1"/>
  </p:sldMasterIdLst>
  <p:notesMasterIdLst>
    <p:notesMasterId r:id="rId17"/>
  </p:notesMasterIdLst>
  <p:sldIdLst>
    <p:sldId id="264" r:id="rId2"/>
    <p:sldId id="258" r:id="rId3"/>
    <p:sldId id="269" r:id="rId4"/>
    <p:sldId id="259" r:id="rId5"/>
    <p:sldId id="270" r:id="rId6"/>
    <p:sldId id="310" r:id="rId7"/>
    <p:sldId id="312" r:id="rId8"/>
    <p:sldId id="260" r:id="rId9"/>
    <p:sldId id="313" r:id="rId10"/>
    <p:sldId id="314" r:id="rId11"/>
    <p:sldId id="315" r:id="rId12"/>
    <p:sldId id="317" r:id="rId13"/>
    <p:sldId id="318" r:id="rId14"/>
    <p:sldId id="316" r:id="rId15"/>
    <p:sldId id="31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0000"/>
    <a:srgbClr val="0000A0"/>
    <a:srgbClr val="0000AA"/>
    <a:srgbClr val="0000BA"/>
    <a:srgbClr val="000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799"/>
    <p:restoredTop sz="86395"/>
  </p:normalViewPr>
  <p:slideViewPr>
    <p:cSldViewPr snapToGrid="0" snapToObjects="1">
      <p:cViewPr varScale="1">
        <p:scale>
          <a:sx n="74" d="100"/>
          <a:sy n="74" d="100"/>
        </p:scale>
        <p:origin x="90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0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749E19-34AA-43E8-9B83-62D85F426CC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1_2" csCatId="accent1" phldr="1"/>
      <dgm:spPr/>
      <dgm:t>
        <a:bodyPr/>
        <a:lstStyle/>
        <a:p>
          <a:endParaRPr lang="en-US"/>
        </a:p>
      </dgm:t>
    </dgm:pt>
    <dgm:pt modelId="{788CFA2E-A0F0-4985-BA3A-FBCC016607C3}">
      <dgm:prSet/>
      <dgm:spPr/>
      <dgm:t>
        <a:bodyPr/>
        <a:lstStyle/>
        <a:p>
          <a:r>
            <a:rPr lang="en-US" dirty="0"/>
            <a:t>Board Certified Emergency Medicine and Emergency Medical Services Physician</a:t>
          </a:r>
        </a:p>
      </dgm:t>
    </dgm:pt>
    <dgm:pt modelId="{96B02D8B-E68A-42FC-A84C-A6D47F799EFC}" type="parTrans" cxnId="{E9D77F32-9E8C-4EB5-868F-15363FD56886}">
      <dgm:prSet/>
      <dgm:spPr/>
      <dgm:t>
        <a:bodyPr/>
        <a:lstStyle/>
        <a:p>
          <a:endParaRPr lang="en-US"/>
        </a:p>
      </dgm:t>
    </dgm:pt>
    <dgm:pt modelId="{09974BD9-11B4-47B8-8E5A-1858FDE98B87}" type="sibTrans" cxnId="{E9D77F32-9E8C-4EB5-868F-15363FD56886}">
      <dgm:prSet/>
      <dgm:spPr/>
      <dgm:t>
        <a:bodyPr/>
        <a:lstStyle/>
        <a:p>
          <a:endParaRPr lang="en-US"/>
        </a:p>
      </dgm:t>
    </dgm:pt>
    <dgm:pt modelId="{DBD45105-EDD8-4D20-8BEB-356F45F2F193}">
      <dgm:prSet/>
      <dgm:spPr/>
      <dgm:t>
        <a:bodyPr/>
        <a:lstStyle/>
        <a:p>
          <a:r>
            <a:rPr lang="en-US" dirty="0"/>
            <a:t>22 years of experience in prehospital emergency care and preparedness</a:t>
          </a:r>
        </a:p>
      </dgm:t>
    </dgm:pt>
    <dgm:pt modelId="{09B836EB-B0F8-4EB4-9BE0-98EAA7B9AAA0}" type="parTrans" cxnId="{44565EF1-92E3-4C30-8D9A-38797EB37CEE}">
      <dgm:prSet/>
      <dgm:spPr/>
      <dgm:t>
        <a:bodyPr/>
        <a:lstStyle/>
        <a:p>
          <a:endParaRPr lang="en-US"/>
        </a:p>
      </dgm:t>
    </dgm:pt>
    <dgm:pt modelId="{3F666F5F-F267-4A44-A26E-5C3D01EB3D63}" type="sibTrans" cxnId="{44565EF1-92E3-4C30-8D9A-38797EB37CEE}">
      <dgm:prSet/>
      <dgm:spPr/>
      <dgm:t>
        <a:bodyPr/>
        <a:lstStyle/>
        <a:p>
          <a:endParaRPr lang="en-US"/>
        </a:p>
      </dgm:t>
    </dgm:pt>
    <dgm:pt modelId="{A101361A-3F76-4072-944A-5AA93F7E6BA6}">
      <dgm:prSet/>
      <dgm:spPr/>
      <dgm:t>
        <a:bodyPr/>
        <a:lstStyle/>
        <a:p>
          <a:r>
            <a:rPr lang="en-US" dirty="0"/>
            <a:t>Faculty at Johns Hopkins University and the University of Maryland Baltimore County</a:t>
          </a:r>
        </a:p>
      </dgm:t>
    </dgm:pt>
    <dgm:pt modelId="{9956A1FC-5F5C-44BA-A4FB-78E2F90AD9C4}" type="parTrans" cxnId="{2A799AA2-F617-48A8-BFA4-5D8EC4CC6E94}">
      <dgm:prSet/>
      <dgm:spPr/>
      <dgm:t>
        <a:bodyPr/>
        <a:lstStyle/>
        <a:p>
          <a:endParaRPr lang="en-US"/>
        </a:p>
      </dgm:t>
    </dgm:pt>
    <dgm:pt modelId="{6B0304E4-87DC-466B-B71B-4FD3411FC5C5}" type="sibTrans" cxnId="{2A799AA2-F617-48A8-BFA4-5D8EC4CC6E94}">
      <dgm:prSet/>
      <dgm:spPr/>
      <dgm:t>
        <a:bodyPr/>
        <a:lstStyle/>
        <a:p>
          <a:endParaRPr lang="en-US"/>
        </a:p>
      </dgm:t>
    </dgm:pt>
    <dgm:pt modelId="{C35891EF-B45C-4C50-9D24-B0190B7566B7}">
      <dgm:prSet custT="1"/>
      <dgm:spPr/>
      <dgm:t>
        <a:bodyPr/>
        <a:lstStyle/>
        <a:p>
          <a:r>
            <a:rPr lang="en-US" sz="1100" dirty="0"/>
            <a:t>Worked in public and private sectors on issues related to mass gatherings, special events, travel medicine and disaster response</a:t>
          </a:r>
        </a:p>
      </dgm:t>
    </dgm:pt>
    <dgm:pt modelId="{86D82BE8-F0E4-4A09-BB27-F57F555FCCA7}" type="parTrans" cxnId="{B13F7404-7566-4A7A-B146-CEBC011BB32A}">
      <dgm:prSet/>
      <dgm:spPr/>
      <dgm:t>
        <a:bodyPr/>
        <a:lstStyle/>
        <a:p>
          <a:endParaRPr lang="en-US"/>
        </a:p>
      </dgm:t>
    </dgm:pt>
    <dgm:pt modelId="{9E2C416E-7E24-43B1-BC74-07BAFD89A591}" type="sibTrans" cxnId="{B13F7404-7566-4A7A-B146-CEBC011BB32A}">
      <dgm:prSet/>
      <dgm:spPr/>
      <dgm:t>
        <a:bodyPr/>
        <a:lstStyle/>
        <a:p>
          <a:endParaRPr lang="en-US"/>
        </a:p>
      </dgm:t>
    </dgm:pt>
    <dgm:pt modelId="{65F44722-CFD1-4025-9A00-F7F8FB1E2306}" type="pres">
      <dgm:prSet presAssocID="{93749E19-34AA-43E8-9B83-62D85F426CC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0F159B4-039D-47DD-9B71-B802C0065E00}" type="pres">
      <dgm:prSet presAssocID="{788CFA2E-A0F0-4985-BA3A-FBCC016607C3}" presName="compNode" presStyleCnt="0"/>
      <dgm:spPr/>
    </dgm:pt>
    <dgm:pt modelId="{8379B334-F40E-4DBD-AD3A-F15D285F5BE4}" type="pres">
      <dgm:prSet presAssocID="{788CFA2E-A0F0-4985-BA3A-FBCC016607C3}" presName="bgRect" presStyleLbl="bgShp" presStyleIdx="0" presStyleCnt="4"/>
      <dgm:spPr/>
    </dgm:pt>
    <dgm:pt modelId="{F7274B04-58EF-4ECA-920A-DF4AA451D3E7}" type="pres">
      <dgm:prSet presAssocID="{788CFA2E-A0F0-4985-BA3A-FBCC016607C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st Aid Kit"/>
        </a:ext>
      </dgm:extLst>
    </dgm:pt>
    <dgm:pt modelId="{F6429141-EF58-490F-A785-6233EBA75F33}" type="pres">
      <dgm:prSet presAssocID="{788CFA2E-A0F0-4985-BA3A-FBCC016607C3}" presName="spaceRect" presStyleCnt="0"/>
      <dgm:spPr/>
    </dgm:pt>
    <dgm:pt modelId="{6BD7B901-018C-4AF9-B00A-31D16DFB48A6}" type="pres">
      <dgm:prSet presAssocID="{788CFA2E-A0F0-4985-BA3A-FBCC016607C3}" presName="parTx" presStyleLbl="revTx" presStyleIdx="0" presStyleCnt="4" custLinFactNeighborX="-1341" custLinFactNeighborY="2764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12042E9-5B4F-46BD-9DC7-FF77B1499C3E}" type="pres">
      <dgm:prSet presAssocID="{09974BD9-11B4-47B8-8E5A-1858FDE98B87}" presName="sibTrans" presStyleCnt="0"/>
      <dgm:spPr/>
    </dgm:pt>
    <dgm:pt modelId="{AC2A005B-2503-42B2-9D7A-609A632DFB6F}" type="pres">
      <dgm:prSet presAssocID="{DBD45105-EDD8-4D20-8BEB-356F45F2F193}" presName="compNode" presStyleCnt="0"/>
      <dgm:spPr/>
    </dgm:pt>
    <dgm:pt modelId="{A9A7F083-A6FE-4AA6-8C5B-60B697AF3B02}" type="pres">
      <dgm:prSet presAssocID="{DBD45105-EDD8-4D20-8BEB-356F45F2F193}" presName="bgRect" presStyleLbl="bgShp" presStyleIdx="1" presStyleCnt="4"/>
      <dgm:spPr/>
    </dgm:pt>
    <dgm:pt modelId="{BC4BCE5C-5B46-47B8-ACAB-0E1DABC1C3EA}" type="pres">
      <dgm:prSet presAssocID="{DBD45105-EDD8-4D20-8BEB-356F45F2F19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mbulance"/>
        </a:ext>
      </dgm:extLst>
    </dgm:pt>
    <dgm:pt modelId="{02E9E65C-64BB-4376-B43A-5679F12B510B}" type="pres">
      <dgm:prSet presAssocID="{DBD45105-EDD8-4D20-8BEB-356F45F2F193}" presName="spaceRect" presStyleCnt="0"/>
      <dgm:spPr/>
    </dgm:pt>
    <dgm:pt modelId="{160C8EBF-D649-44E9-BC13-4FBD112EE642}" type="pres">
      <dgm:prSet presAssocID="{DBD45105-EDD8-4D20-8BEB-356F45F2F193}" presName="parTx" presStyleLbl="revTx" presStyleIdx="1" presStyleCnt="4" custLinFactNeighborX="-3129" custLinFactNeighborY="3952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D14C743-D925-40DA-9B20-41BF298A7633}" type="pres">
      <dgm:prSet presAssocID="{3F666F5F-F267-4A44-A26E-5C3D01EB3D63}" presName="sibTrans" presStyleCnt="0"/>
      <dgm:spPr/>
    </dgm:pt>
    <dgm:pt modelId="{FD730E4E-DAD6-4DDB-ACBE-DA66DB708D7B}" type="pres">
      <dgm:prSet presAssocID="{A101361A-3F76-4072-944A-5AA93F7E6BA6}" presName="compNode" presStyleCnt="0"/>
      <dgm:spPr/>
    </dgm:pt>
    <dgm:pt modelId="{E4AA0DD6-E9E6-449F-B767-A5A2373CBC08}" type="pres">
      <dgm:prSet presAssocID="{A101361A-3F76-4072-944A-5AA93F7E6BA6}" presName="bgRect" presStyleLbl="bgShp" presStyleIdx="2" presStyleCnt="4" custLinFactNeighborY="3631"/>
      <dgm:spPr/>
    </dgm:pt>
    <dgm:pt modelId="{01C37B08-EF68-460E-8DB1-B22E03670A5F}" type="pres">
      <dgm:prSet presAssocID="{A101361A-3F76-4072-944A-5AA93F7E6BA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29C4DC6-72C4-4D9D-9F85-2C9C3E07730C}" type="pres">
      <dgm:prSet presAssocID="{A101361A-3F76-4072-944A-5AA93F7E6BA6}" presName="spaceRect" presStyleCnt="0"/>
      <dgm:spPr/>
    </dgm:pt>
    <dgm:pt modelId="{3B3A461F-088F-41C6-84E0-63CCBF20932F}" type="pres">
      <dgm:prSet presAssocID="{A101361A-3F76-4072-944A-5AA93F7E6BA6}" presName="parTx" presStyleLbl="revTx" presStyleIdx="2" presStyleCnt="4" custScaleY="80187" custLinFactNeighborX="-5363" custLinFactNeighborY="5643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3719723-5CA0-41D0-AC92-17D7464AB194}" type="pres">
      <dgm:prSet presAssocID="{6B0304E4-87DC-466B-B71B-4FD3411FC5C5}" presName="sibTrans" presStyleCnt="0"/>
      <dgm:spPr/>
    </dgm:pt>
    <dgm:pt modelId="{65D593B7-8C57-4A49-9EE1-66FEE93ECC75}" type="pres">
      <dgm:prSet presAssocID="{C35891EF-B45C-4C50-9D24-B0190B7566B7}" presName="compNode" presStyleCnt="0"/>
      <dgm:spPr/>
    </dgm:pt>
    <dgm:pt modelId="{BC1228D5-28C9-4E71-B39A-281AE1515D20}" type="pres">
      <dgm:prSet presAssocID="{C35891EF-B45C-4C50-9D24-B0190B7566B7}" presName="bgRect" presStyleLbl="bgShp" presStyleIdx="3" presStyleCnt="4"/>
      <dgm:spPr/>
    </dgm:pt>
    <dgm:pt modelId="{7DA00823-990A-4A94-83C4-52984D8F0632}" type="pres">
      <dgm:prSet presAssocID="{C35891EF-B45C-4C50-9D24-B0190B7566B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256E7DCE-740A-4200-98B2-ECDC8B786AFD}" type="pres">
      <dgm:prSet presAssocID="{C35891EF-B45C-4C50-9D24-B0190B7566B7}" presName="spaceRect" presStyleCnt="0"/>
      <dgm:spPr/>
    </dgm:pt>
    <dgm:pt modelId="{DF4056D5-A591-461D-AE81-9F95DACC8DB0}" type="pres">
      <dgm:prSet presAssocID="{C35891EF-B45C-4C50-9D24-B0190B7566B7}" presName="parTx" presStyleLbl="revTx" presStyleIdx="3" presStyleCnt="4" custLinFactNeighborX="-4865" custLinFactNeighborY="36096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9FDC932B-7DE3-47C8-9759-9EC12981F913}" type="presOf" srcId="{788CFA2E-A0F0-4985-BA3A-FBCC016607C3}" destId="{6BD7B901-018C-4AF9-B00A-31D16DFB48A6}" srcOrd="0" destOrd="0" presId="urn:microsoft.com/office/officeart/2018/2/layout/IconVerticalSolidList"/>
    <dgm:cxn modelId="{B13F7404-7566-4A7A-B146-CEBC011BB32A}" srcId="{93749E19-34AA-43E8-9B83-62D85F426CC2}" destId="{C35891EF-B45C-4C50-9D24-B0190B7566B7}" srcOrd="3" destOrd="0" parTransId="{86D82BE8-F0E4-4A09-BB27-F57F555FCCA7}" sibTransId="{9E2C416E-7E24-43B1-BC74-07BAFD89A591}"/>
    <dgm:cxn modelId="{E9D77F32-9E8C-4EB5-868F-15363FD56886}" srcId="{93749E19-34AA-43E8-9B83-62D85F426CC2}" destId="{788CFA2E-A0F0-4985-BA3A-FBCC016607C3}" srcOrd="0" destOrd="0" parTransId="{96B02D8B-E68A-42FC-A84C-A6D47F799EFC}" sibTransId="{09974BD9-11B4-47B8-8E5A-1858FDE98B87}"/>
    <dgm:cxn modelId="{2A799AA2-F617-48A8-BFA4-5D8EC4CC6E94}" srcId="{93749E19-34AA-43E8-9B83-62D85F426CC2}" destId="{A101361A-3F76-4072-944A-5AA93F7E6BA6}" srcOrd="2" destOrd="0" parTransId="{9956A1FC-5F5C-44BA-A4FB-78E2F90AD9C4}" sibTransId="{6B0304E4-87DC-466B-B71B-4FD3411FC5C5}"/>
    <dgm:cxn modelId="{44565EF1-92E3-4C30-8D9A-38797EB37CEE}" srcId="{93749E19-34AA-43E8-9B83-62D85F426CC2}" destId="{DBD45105-EDD8-4D20-8BEB-356F45F2F193}" srcOrd="1" destOrd="0" parTransId="{09B836EB-B0F8-4EB4-9BE0-98EAA7B9AAA0}" sibTransId="{3F666F5F-F267-4A44-A26E-5C3D01EB3D63}"/>
    <dgm:cxn modelId="{8E693AE4-27A2-4F15-8A0E-C0DAB94191E9}" type="presOf" srcId="{C35891EF-B45C-4C50-9D24-B0190B7566B7}" destId="{DF4056D5-A591-461D-AE81-9F95DACC8DB0}" srcOrd="0" destOrd="0" presId="urn:microsoft.com/office/officeart/2018/2/layout/IconVerticalSolidList"/>
    <dgm:cxn modelId="{D4FDCEA3-2723-4329-B168-EA7348D21E7B}" type="presOf" srcId="{DBD45105-EDD8-4D20-8BEB-356F45F2F193}" destId="{160C8EBF-D649-44E9-BC13-4FBD112EE642}" srcOrd="0" destOrd="0" presId="urn:microsoft.com/office/officeart/2018/2/layout/IconVerticalSolidList"/>
    <dgm:cxn modelId="{4C2B1C78-A114-4B99-94FF-873CFBF86B61}" type="presOf" srcId="{A101361A-3F76-4072-944A-5AA93F7E6BA6}" destId="{3B3A461F-088F-41C6-84E0-63CCBF20932F}" srcOrd="0" destOrd="0" presId="urn:microsoft.com/office/officeart/2018/2/layout/IconVerticalSolidList"/>
    <dgm:cxn modelId="{3AF90746-09AE-4255-9B62-4050586A8CC5}" type="presOf" srcId="{93749E19-34AA-43E8-9B83-62D85F426CC2}" destId="{65F44722-CFD1-4025-9A00-F7F8FB1E2306}" srcOrd="0" destOrd="0" presId="urn:microsoft.com/office/officeart/2018/2/layout/IconVerticalSolidList"/>
    <dgm:cxn modelId="{76743D0D-0543-453A-A063-C7405C372105}" type="presParOf" srcId="{65F44722-CFD1-4025-9A00-F7F8FB1E2306}" destId="{F0F159B4-039D-47DD-9B71-B802C0065E00}" srcOrd="0" destOrd="0" presId="urn:microsoft.com/office/officeart/2018/2/layout/IconVerticalSolidList"/>
    <dgm:cxn modelId="{8EEC4A7C-4008-4A10-A9E4-282764773598}" type="presParOf" srcId="{F0F159B4-039D-47DD-9B71-B802C0065E00}" destId="{8379B334-F40E-4DBD-AD3A-F15D285F5BE4}" srcOrd="0" destOrd="0" presId="urn:microsoft.com/office/officeart/2018/2/layout/IconVerticalSolidList"/>
    <dgm:cxn modelId="{650D39EC-47CB-4050-9EDD-8EFFB5EAB73E}" type="presParOf" srcId="{F0F159B4-039D-47DD-9B71-B802C0065E00}" destId="{F7274B04-58EF-4ECA-920A-DF4AA451D3E7}" srcOrd="1" destOrd="0" presId="urn:microsoft.com/office/officeart/2018/2/layout/IconVerticalSolidList"/>
    <dgm:cxn modelId="{17678562-A48B-4E8D-BEF9-72DF7A60F9EF}" type="presParOf" srcId="{F0F159B4-039D-47DD-9B71-B802C0065E00}" destId="{F6429141-EF58-490F-A785-6233EBA75F33}" srcOrd="2" destOrd="0" presId="urn:microsoft.com/office/officeart/2018/2/layout/IconVerticalSolidList"/>
    <dgm:cxn modelId="{E93B72A1-3C66-4647-9A8E-58A5DA39F586}" type="presParOf" srcId="{F0F159B4-039D-47DD-9B71-B802C0065E00}" destId="{6BD7B901-018C-4AF9-B00A-31D16DFB48A6}" srcOrd="3" destOrd="0" presId="urn:microsoft.com/office/officeart/2018/2/layout/IconVerticalSolidList"/>
    <dgm:cxn modelId="{A187CE97-09FF-4692-8909-AD0814330BD1}" type="presParOf" srcId="{65F44722-CFD1-4025-9A00-F7F8FB1E2306}" destId="{112042E9-5B4F-46BD-9DC7-FF77B1499C3E}" srcOrd="1" destOrd="0" presId="urn:microsoft.com/office/officeart/2018/2/layout/IconVerticalSolidList"/>
    <dgm:cxn modelId="{F963F936-9170-4003-B312-F6DC41819A6B}" type="presParOf" srcId="{65F44722-CFD1-4025-9A00-F7F8FB1E2306}" destId="{AC2A005B-2503-42B2-9D7A-609A632DFB6F}" srcOrd="2" destOrd="0" presId="urn:microsoft.com/office/officeart/2018/2/layout/IconVerticalSolidList"/>
    <dgm:cxn modelId="{AB725698-7D51-463B-B566-04FFDD40DABC}" type="presParOf" srcId="{AC2A005B-2503-42B2-9D7A-609A632DFB6F}" destId="{A9A7F083-A6FE-4AA6-8C5B-60B697AF3B02}" srcOrd="0" destOrd="0" presId="urn:microsoft.com/office/officeart/2018/2/layout/IconVerticalSolidList"/>
    <dgm:cxn modelId="{77B23993-C54F-43D7-B212-F25FEA685437}" type="presParOf" srcId="{AC2A005B-2503-42B2-9D7A-609A632DFB6F}" destId="{BC4BCE5C-5B46-47B8-ACAB-0E1DABC1C3EA}" srcOrd="1" destOrd="0" presId="urn:microsoft.com/office/officeart/2018/2/layout/IconVerticalSolidList"/>
    <dgm:cxn modelId="{7E5AE8C5-2A32-4321-91B6-B88D69BA9C9D}" type="presParOf" srcId="{AC2A005B-2503-42B2-9D7A-609A632DFB6F}" destId="{02E9E65C-64BB-4376-B43A-5679F12B510B}" srcOrd="2" destOrd="0" presId="urn:microsoft.com/office/officeart/2018/2/layout/IconVerticalSolidList"/>
    <dgm:cxn modelId="{9B93C2CA-2553-4747-91DB-F4F53E5BD886}" type="presParOf" srcId="{AC2A005B-2503-42B2-9D7A-609A632DFB6F}" destId="{160C8EBF-D649-44E9-BC13-4FBD112EE642}" srcOrd="3" destOrd="0" presId="urn:microsoft.com/office/officeart/2018/2/layout/IconVerticalSolidList"/>
    <dgm:cxn modelId="{71F34FA4-B9F0-4AB8-AD91-459D335DDD1A}" type="presParOf" srcId="{65F44722-CFD1-4025-9A00-F7F8FB1E2306}" destId="{5D14C743-D925-40DA-9B20-41BF298A7633}" srcOrd="3" destOrd="0" presId="urn:microsoft.com/office/officeart/2018/2/layout/IconVerticalSolidList"/>
    <dgm:cxn modelId="{6E20BFE3-A3F9-435D-B4E4-36DF05FDFC55}" type="presParOf" srcId="{65F44722-CFD1-4025-9A00-F7F8FB1E2306}" destId="{FD730E4E-DAD6-4DDB-ACBE-DA66DB708D7B}" srcOrd="4" destOrd="0" presId="urn:microsoft.com/office/officeart/2018/2/layout/IconVerticalSolidList"/>
    <dgm:cxn modelId="{1852CAC7-CA2F-4E47-8A68-EC01305E4F47}" type="presParOf" srcId="{FD730E4E-DAD6-4DDB-ACBE-DA66DB708D7B}" destId="{E4AA0DD6-E9E6-449F-B767-A5A2373CBC08}" srcOrd="0" destOrd="0" presId="urn:microsoft.com/office/officeart/2018/2/layout/IconVerticalSolidList"/>
    <dgm:cxn modelId="{B414F9B7-CFD8-4012-A638-B8624EB8E4F4}" type="presParOf" srcId="{FD730E4E-DAD6-4DDB-ACBE-DA66DB708D7B}" destId="{01C37B08-EF68-460E-8DB1-B22E03670A5F}" srcOrd="1" destOrd="0" presId="urn:microsoft.com/office/officeart/2018/2/layout/IconVerticalSolidList"/>
    <dgm:cxn modelId="{BDD31C75-4FCC-404E-BC63-D47B8F007FD8}" type="presParOf" srcId="{FD730E4E-DAD6-4DDB-ACBE-DA66DB708D7B}" destId="{529C4DC6-72C4-4D9D-9F85-2C9C3E07730C}" srcOrd="2" destOrd="0" presId="urn:microsoft.com/office/officeart/2018/2/layout/IconVerticalSolidList"/>
    <dgm:cxn modelId="{1A364883-AEE0-4532-89D6-20B26DFF1EC9}" type="presParOf" srcId="{FD730E4E-DAD6-4DDB-ACBE-DA66DB708D7B}" destId="{3B3A461F-088F-41C6-84E0-63CCBF20932F}" srcOrd="3" destOrd="0" presId="urn:microsoft.com/office/officeart/2018/2/layout/IconVerticalSolidList"/>
    <dgm:cxn modelId="{A34A54B5-6FA5-4EA4-82AE-4CD250B76E2C}" type="presParOf" srcId="{65F44722-CFD1-4025-9A00-F7F8FB1E2306}" destId="{F3719723-5CA0-41D0-AC92-17D7464AB194}" srcOrd="5" destOrd="0" presId="urn:microsoft.com/office/officeart/2018/2/layout/IconVerticalSolidList"/>
    <dgm:cxn modelId="{0B8BDB52-0A01-4FDC-8543-37837C466ABE}" type="presParOf" srcId="{65F44722-CFD1-4025-9A00-F7F8FB1E2306}" destId="{65D593B7-8C57-4A49-9EE1-66FEE93ECC75}" srcOrd="6" destOrd="0" presId="urn:microsoft.com/office/officeart/2018/2/layout/IconVerticalSolidList"/>
    <dgm:cxn modelId="{B23C1686-7856-4BC3-B814-EB305C16A4DE}" type="presParOf" srcId="{65D593B7-8C57-4A49-9EE1-66FEE93ECC75}" destId="{BC1228D5-28C9-4E71-B39A-281AE1515D20}" srcOrd="0" destOrd="0" presId="urn:microsoft.com/office/officeart/2018/2/layout/IconVerticalSolidList"/>
    <dgm:cxn modelId="{5B863FAE-0562-4393-BB10-D2E20303163C}" type="presParOf" srcId="{65D593B7-8C57-4A49-9EE1-66FEE93ECC75}" destId="{7DA00823-990A-4A94-83C4-52984D8F0632}" srcOrd="1" destOrd="0" presId="urn:microsoft.com/office/officeart/2018/2/layout/IconVerticalSolidList"/>
    <dgm:cxn modelId="{C65127ED-8C63-47AF-A524-C4889C34C24D}" type="presParOf" srcId="{65D593B7-8C57-4A49-9EE1-66FEE93ECC75}" destId="{256E7DCE-740A-4200-98B2-ECDC8B786AFD}" srcOrd="2" destOrd="0" presId="urn:microsoft.com/office/officeart/2018/2/layout/IconVerticalSolidList"/>
    <dgm:cxn modelId="{DC4AF472-72D3-4E71-B7E3-7097B858C9C4}" type="presParOf" srcId="{65D593B7-8C57-4A49-9EE1-66FEE93ECC75}" destId="{DF4056D5-A591-461D-AE81-9F95DACC8DB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03703B-6DED-4238-AAA3-3BF1044855E8}" type="doc">
      <dgm:prSet loTypeId="urn:microsoft.com/office/officeart/2005/8/layout/arrow5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0DAAD77-FF4B-4C62-A6A6-54E07F57E803}">
      <dgm:prSet/>
      <dgm:spPr/>
      <dgm:t>
        <a:bodyPr/>
        <a:lstStyle/>
        <a:p>
          <a:pPr>
            <a:defRPr cap="all"/>
          </a:pPr>
          <a:r>
            <a:rPr lang="en-US"/>
            <a:t>Brief overview of COVID-19</a:t>
          </a:r>
        </a:p>
      </dgm:t>
    </dgm:pt>
    <dgm:pt modelId="{963C74A6-0287-4ACB-8B3A-1E41BEC2EFF8}" type="parTrans" cxnId="{15F5D05E-6B9E-45BE-84C0-C65E6B9571AA}">
      <dgm:prSet/>
      <dgm:spPr/>
      <dgm:t>
        <a:bodyPr/>
        <a:lstStyle/>
        <a:p>
          <a:endParaRPr lang="en-US" sz="2000"/>
        </a:p>
      </dgm:t>
    </dgm:pt>
    <dgm:pt modelId="{6AEA09CD-B75C-41C4-BEF1-FEE433803110}" type="sibTrans" cxnId="{15F5D05E-6B9E-45BE-84C0-C65E6B9571AA}">
      <dgm:prSet/>
      <dgm:spPr/>
      <dgm:t>
        <a:bodyPr/>
        <a:lstStyle/>
        <a:p>
          <a:endParaRPr lang="en-US"/>
        </a:p>
      </dgm:t>
    </dgm:pt>
    <dgm:pt modelId="{A3457C46-4E43-4DFB-9296-7EDD5276E4DB}">
      <dgm:prSet/>
      <dgm:spPr/>
      <dgm:t>
        <a:bodyPr/>
        <a:lstStyle/>
        <a:p>
          <a:pPr>
            <a:defRPr cap="all"/>
          </a:pPr>
          <a:r>
            <a:rPr lang="en-US"/>
            <a:t>EMS System preparedness</a:t>
          </a:r>
        </a:p>
      </dgm:t>
    </dgm:pt>
    <dgm:pt modelId="{311EE1E4-0CDD-47A4-ABA4-007221A774D5}" type="parTrans" cxnId="{71A648F1-BFD5-407A-A620-98F0AE8E36D0}">
      <dgm:prSet/>
      <dgm:spPr/>
      <dgm:t>
        <a:bodyPr/>
        <a:lstStyle/>
        <a:p>
          <a:endParaRPr lang="en-US" sz="2000"/>
        </a:p>
      </dgm:t>
    </dgm:pt>
    <dgm:pt modelId="{A1E516AD-3018-4381-9121-EE0BFC92BA29}" type="sibTrans" cxnId="{71A648F1-BFD5-407A-A620-98F0AE8E36D0}">
      <dgm:prSet/>
      <dgm:spPr/>
      <dgm:t>
        <a:bodyPr/>
        <a:lstStyle/>
        <a:p>
          <a:endParaRPr lang="en-US"/>
        </a:p>
      </dgm:t>
    </dgm:pt>
    <dgm:pt modelId="{A6FF12B5-3C08-47D8-B61D-77FEE678B974}">
      <dgm:prSet/>
      <dgm:spPr/>
      <dgm:t>
        <a:bodyPr/>
        <a:lstStyle/>
        <a:p>
          <a:pPr>
            <a:defRPr cap="all"/>
          </a:pPr>
          <a:r>
            <a:rPr lang="en-US"/>
            <a:t>Leadership Moments</a:t>
          </a:r>
        </a:p>
      </dgm:t>
    </dgm:pt>
    <dgm:pt modelId="{D6B37175-6133-491C-B1D4-6D5B9D0B3B18}" type="parTrans" cxnId="{EFD49913-34B1-458B-9E55-F5089CBDCF94}">
      <dgm:prSet/>
      <dgm:spPr/>
      <dgm:t>
        <a:bodyPr/>
        <a:lstStyle/>
        <a:p>
          <a:endParaRPr lang="en-US" sz="2000"/>
        </a:p>
      </dgm:t>
    </dgm:pt>
    <dgm:pt modelId="{AC9557DD-843A-4557-98A4-35E63FE3CC2C}" type="sibTrans" cxnId="{EFD49913-34B1-458B-9E55-F5089CBDCF94}">
      <dgm:prSet/>
      <dgm:spPr/>
      <dgm:t>
        <a:bodyPr/>
        <a:lstStyle/>
        <a:p>
          <a:endParaRPr lang="en-US"/>
        </a:p>
      </dgm:t>
    </dgm:pt>
    <dgm:pt modelId="{9DD6CB5A-6CB2-476F-81B1-7BB994442CB7}">
      <dgm:prSet/>
      <dgm:spPr/>
      <dgm:t>
        <a:bodyPr/>
        <a:lstStyle/>
        <a:p>
          <a:pPr>
            <a:defRPr cap="all"/>
          </a:pPr>
          <a:r>
            <a:rPr lang="en-US"/>
            <a:t>Discussion</a:t>
          </a:r>
        </a:p>
      </dgm:t>
    </dgm:pt>
    <dgm:pt modelId="{2CD561EA-6F75-492F-8099-5AB599CCCDF9}" type="parTrans" cxnId="{AFA6519A-6E63-467A-8D77-4BE8B5C1174D}">
      <dgm:prSet/>
      <dgm:spPr/>
      <dgm:t>
        <a:bodyPr/>
        <a:lstStyle/>
        <a:p>
          <a:endParaRPr lang="en-US" sz="2000"/>
        </a:p>
      </dgm:t>
    </dgm:pt>
    <dgm:pt modelId="{55F5DDCB-BFC2-4D7C-A263-246764A7E533}" type="sibTrans" cxnId="{AFA6519A-6E63-467A-8D77-4BE8B5C1174D}">
      <dgm:prSet/>
      <dgm:spPr/>
      <dgm:t>
        <a:bodyPr/>
        <a:lstStyle/>
        <a:p>
          <a:endParaRPr lang="en-US"/>
        </a:p>
      </dgm:t>
    </dgm:pt>
    <dgm:pt modelId="{0A3E4CCA-15F8-4EE4-9044-14B004941A69}" type="pres">
      <dgm:prSet presAssocID="{9403703B-6DED-4238-AAA3-3BF1044855E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AD0218B-134D-4320-AFC3-AFC471635B21}" type="pres">
      <dgm:prSet presAssocID="{50DAAD77-FF4B-4C62-A6A6-54E07F57E803}" presName="arrow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11E2B-0935-446D-BFC1-BE4C70469334}" type="pres">
      <dgm:prSet presAssocID="{A3457C46-4E43-4DFB-9296-7EDD5276E4DB}" presName="arrow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639B08-7313-4DED-BA0A-8E4216A6A406}" type="pres">
      <dgm:prSet presAssocID="{A6FF12B5-3C08-47D8-B61D-77FEE678B974}" presName="arrow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3F0B2F-456A-437A-B01F-AD8C698127B2}" type="pres">
      <dgm:prSet presAssocID="{9DD6CB5A-6CB2-476F-81B1-7BB994442CB7}" presName="arrow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F5D05E-6B9E-45BE-84C0-C65E6B9571AA}" srcId="{9403703B-6DED-4238-AAA3-3BF1044855E8}" destId="{50DAAD77-FF4B-4C62-A6A6-54E07F57E803}" srcOrd="0" destOrd="0" parTransId="{963C74A6-0287-4ACB-8B3A-1E41BEC2EFF8}" sibTransId="{6AEA09CD-B75C-41C4-BEF1-FEE433803110}"/>
    <dgm:cxn modelId="{AFA6519A-6E63-467A-8D77-4BE8B5C1174D}" srcId="{9403703B-6DED-4238-AAA3-3BF1044855E8}" destId="{9DD6CB5A-6CB2-476F-81B1-7BB994442CB7}" srcOrd="3" destOrd="0" parTransId="{2CD561EA-6F75-492F-8099-5AB599CCCDF9}" sibTransId="{55F5DDCB-BFC2-4D7C-A263-246764A7E533}"/>
    <dgm:cxn modelId="{CEEC2212-B765-4F45-AB5C-2CA22A78EBF4}" type="presOf" srcId="{50DAAD77-FF4B-4C62-A6A6-54E07F57E803}" destId="{7AD0218B-134D-4320-AFC3-AFC471635B21}" srcOrd="0" destOrd="0" presId="urn:microsoft.com/office/officeart/2005/8/layout/arrow5"/>
    <dgm:cxn modelId="{20BB847A-E66F-4E3A-8E5B-A1E72DB5DFFC}" type="presOf" srcId="{A6FF12B5-3C08-47D8-B61D-77FEE678B974}" destId="{2F639B08-7313-4DED-BA0A-8E4216A6A406}" srcOrd="0" destOrd="0" presId="urn:microsoft.com/office/officeart/2005/8/layout/arrow5"/>
    <dgm:cxn modelId="{25677B4E-5C0F-4021-BB6C-9099116794C2}" type="presOf" srcId="{A3457C46-4E43-4DFB-9296-7EDD5276E4DB}" destId="{D6E11E2B-0935-446D-BFC1-BE4C70469334}" srcOrd="0" destOrd="0" presId="urn:microsoft.com/office/officeart/2005/8/layout/arrow5"/>
    <dgm:cxn modelId="{EFD49913-34B1-458B-9E55-F5089CBDCF94}" srcId="{9403703B-6DED-4238-AAA3-3BF1044855E8}" destId="{A6FF12B5-3C08-47D8-B61D-77FEE678B974}" srcOrd="2" destOrd="0" parTransId="{D6B37175-6133-491C-B1D4-6D5B9D0B3B18}" sibTransId="{AC9557DD-843A-4557-98A4-35E63FE3CC2C}"/>
    <dgm:cxn modelId="{CDBD4A27-42FC-4956-B5AD-7BBC8B4D4997}" type="presOf" srcId="{9403703B-6DED-4238-AAA3-3BF1044855E8}" destId="{0A3E4CCA-15F8-4EE4-9044-14B004941A69}" srcOrd="0" destOrd="0" presId="urn:microsoft.com/office/officeart/2005/8/layout/arrow5"/>
    <dgm:cxn modelId="{FDA5C286-4042-46FC-A7AE-972408AE9621}" type="presOf" srcId="{9DD6CB5A-6CB2-476F-81B1-7BB994442CB7}" destId="{143F0B2F-456A-437A-B01F-AD8C698127B2}" srcOrd="0" destOrd="0" presId="urn:microsoft.com/office/officeart/2005/8/layout/arrow5"/>
    <dgm:cxn modelId="{71A648F1-BFD5-407A-A620-98F0AE8E36D0}" srcId="{9403703B-6DED-4238-AAA3-3BF1044855E8}" destId="{A3457C46-4E43-4DFB-9296-7EDD5276E4DB}" srcOrd="1" destOrd="0" parTransId="{311EE1E4-0CDD-47A4-ABA4-007221A774D5}" sibTransId="{A1E516AD-3018-4381-9121-EE0BFC92BA29}"/>
    <dgm:cxn modelId="{A3F9370F-E6FC-46E2-8145-ED411A82B3B0}" type="presParOf" srcId="{0A3E4CCA-15F8-4EE4-9044-14B004941A69}" destId="{7AD0218B-134D-4320-AFC3-AFC471635B21}" srcOrd="0" destOrd="0" presId="urn:microsoft.com/office/officeart/2005/8/layout/arrow5"/>
    <dgm:cxn modelId="{6B7A24B0-2D9C-4C9A-B14E-A4728056F7A7}" type="presParOf" srcId="{0A3E4CCA-15F8-4EE4-9044-14B004941A69}" destId="{D6E11E2B-0935-446D-BFC1-BE4C70469334}" srcOrd="1" destOrd="0" presId="urn:microsoft.com/office/officeart/2005/8/layout/arrow5"/>
    <dgm:cxn modelId="{1E8DA997-D84B-4F1C-9F84-9ED89610E02B}" type="presParOf" srcId="{0A3E4CCA-15F8-4EE4-9044-14B004941A69}" destId="{2F639B08-7313-4DED-BA0A-8E4216A6A406}" srcOrd="2" destOrd="0" presId="urn:microsoft.com/office/officeart/2005/8/layout/arrow5"/>
    <dgm:cxn modelId="{BA6ACC1B-82AE-4FC1-9079-89748C9ECED8}" type="presParOf" srcId="{0A3E4CCA-15F8-4EE4-9044-14B004941A69}" destId="{143F0B2F-456A-437A-B01F-AD8C698127B2}" srcOrd="3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B8321-A604-884B-99F4-4F5303663DD1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B363F-94E5-9B40-A191-EBC5CFFDF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7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363F-94E5-9B40-A191-EBC5CFFDFB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66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363F-94E5-9B40-A191-EBC5CFFDFB6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00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363F-94E5-9B40-A191-EBC5CFFDFB6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01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363F-94E5-9B40-A191-EBC5CFFDFB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89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363F-94E5-9B40-A191-EBC5CFFDFB6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53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363F-94E5-9B40-A191-EBC5CFFDFB6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03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363F-94E5-9B40-A191-EBC5CFFDFB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53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we begin, we do need to review a few disclaimers; (read slide)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answer questions based upon CDC recommendations, and stress the caveat that it is ultimately at the discretion of your agency’s medical director and leadership.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\\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will answer questions based upon CDC recommendations, and stress the caveat that it is ultimately at the discretion of your agency’s medical director and leadership.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3BE3F-45A6-E44A-9110-1FC11C0B80D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7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Specialize in the out-of-hospital medicine including emergency medical services systems, operational medicine and special event medical support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3BE3F-45A6-E44A-9110-1FC11C0B80D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12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3BE3F-45A6-E44A-9110-1FC11C0B80D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24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Covid-19 is a viral illness that originated in Wuhan City of the Hubei Province in China in December of 2019</a:t>
            </a:r>
            <a:r>
              <a:rPr lang="en-US" baseline="0" dirty="0"/>
              <a:t> and has since become a global pandemic.</a:t>
            </a:r>
            <a:r>
              <a:rPr lang="en-US" dirty="0"/>
              <a:t>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much more serious than the flu and has a higher mortality rate.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virus is easily spread from person-to-person through respiratory droplets that are produced when the infected person coughs or sneezes.</a:t>
            </a:r>
          </a:p>
          <a:p>
            <a:endParaRPr lang="en-US" dirty="0"/>
          </a:p>
          <a:p>
            <a:r>
              <a:rPr lang="en-US" dirty="0"/>
              <a:t>More cases are reported every day around the world and here in Maryland. </a:t>
            </a:r>
          </a:p>
          <a:p>
            <a:endParaRPr lang="en-US" dirty="0"/>
          </a:p>
          <a:p>
            <a:r>
              <a:rPr lang="en-US" dirty="0"/>
              <a:t>Unfortunately, we have seen a significant rise in cases since the original case March 5, 2020. </a:t>
            </a:r>
          </a:p>
          <a:p>
            <a:endParaRPr lang="en-US" dirty="0"/>
          </a:p>
          <a:p>
            <a:r>
              <a:rPr lang="en-US" dirty="0"/>
              <a:t>States of Emergency have been declared in our county, state and nation.  </a:t>
            </a:r>
          </a:p>
          <a:p>
            <a:endParaRPr lang="en-US" dirty="0"/>
          </a:p>
          <a:p>
            <a:r>
              <a:rPr lang="en-US" dirty="0"/>
              <a:t>We anticipate the need for significantly higher EMS</a:t>
            </a:r>
            <a:r>
              <a:rPr lang="en-US" baseline="0" dirty="0"/>
              <a:t> and healthcare </a:t>
            </a:r>
            <a:r>
              <a:rPr lang="en-US" dirty="0"/>
              <a:t>resources as the number of patient’s with symptoms increases.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</a:t>
            </a:r>
            <a:r>
              <a:rPr lang="en-US" baseline="0" dirty="0"/>
              <a:t> is </a:t>
            </a:r>
            <a:r>
              <a:rPr lang="en-US" dirty="0"/>
              <a:t>serious clinical concern regarding</a:t>
            </a:r>
            <a:r>
              <a:rPr lang="en-US" baseline="0" dirty="0"/>
              <a:t> the number of people who might require hospitalization</a:t>
            </a:r>
            <a:r>
              <a:rPr lang="en-US" dirty="0"/>
              <a:t> and ICU resources.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3BE3F-45A6-E44A-9110-1FC11C0B80D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10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363F-94E5-9B40-A191-EBC5CFFDFB6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689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363F-94E5-9B40-A191-EBC5CFFDFB6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28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</a:t>
            </a:r>
            <a:r>
              <a:rPr lang="en-US" baseline="0" dirty="0"/>
              <a:t> protocol can be used by both ALS and BLS clinicians.</a:t>
            </a:r>
          </a:p>
          <a:p>
            <a:endParaRPr lang="en-US" baseline="0" dirty="0"/>
          </a:p>
          <a:p>
            <a:r>
              <a:rPr lang="en-US" baseline="0" dirty="0"/>
              <a:t>It’s intended to help differentiate between those patients who can </a:t>
            </a:r>
            <a:r>
              <a:rPr lang="en-US" dirty="0"/>
              <a:t>safely self manage their care at home</a:t>
            </a:r>
            <a:r>
              <a:rPr lang="en-US" baseline="0" dirty="0"/>
              <a:t> from those patients who have high risk criteria and should be transported.</a:t>
            </a:r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 protocol consists of a checklist that guides the EMS clinician through a series of questions that cover </a:t>
            </a:r>
            <a:r>
              <a:rPr lang="en-US" dirty="0"/>
              <a:t>inclusion criteria, high risk conditions, concerning exam findings</a:t>
            </a:r>
            <a:r>
              <a:rPr lang="en-US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If any of the grey boxes are checked, EMS crews shall encourage the patient to be transported to the hospital. If a patient has grey boxes checked and does not wish to be transported to the hospital, the EMS clinician shall follow the Maryland Refusal Protocol</a:t>
            </a:r>
            <a:endParaRPr lang="en-US" dirty="0"/>
          </a:p>
          <a:p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In order to be eligible for this protocol, all checks need to be in the non-shaded boxes. If a patient meets criteria for this no-transport protocol, a refusal is not necessary.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Also, we’d like to remind you that you, as the EMS clinician, </a:t>
            </a:r>
            <a:r>
              <a:rPr lang="en-US" dirty="0"/>
              <a:t>has discretion to transport the patient even if no grey boxes are checked.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is</a:t>
            </a:r>
            <a:r>
              <a:rPr lang="en-US" baseline="0" dirty="0"/>
              <a:t> also essential that you get a good phone number for follow up purposes.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D906F-AE1B-445F-BBCD-C41F20133E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57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B363F-94E5-9B40-A191-EBC5CFFDFB6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481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B9FB-0552-C146-9383-817AB227786F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171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B9FB-0552-C146-9383-817AB227786F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940BF-2D81-DB47-988D-88F88B37B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5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B9FB-0552-C146-9383-817AB227786F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940BF-2D81-DB47-988D-88F88B37B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9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B9FB-0552-C146-9383-817AB227786F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940BF-2D81-DB47-988D-88F88B37B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024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B9FB-0552-C146-9383-817AB227786F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6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B9FB-0552-C146-9383-817AB227786F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940BF-2D81-DB47-988D-88F88B37B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346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B9FB-0552-C146-9383-817AB227786F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940BF-2D81-DB47-988D-88F88B37B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6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B9FB-0552-C146-9383-817AB227786F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940BF-2D81-DB47-988D-88F88B37B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79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B9FB-0552-C146-9383-817AB227786F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940BF-2D81-DB47-988D-88F88B37B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713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B9FB-0552-C146-9383-817AB227786F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940BF-2D81-DB47-988D-88F88B37B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65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B9FB-0552-C146-9383-817AB227786F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940BF-2D81-DB47-988D-88F88B37B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8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3B9FB-0552-C146-9383-817AB227786F}" type="datetimeFigureOut">
              <a:rPr lang="en-US" smtClean="0"/>
              <a:pPr/>
              <a:t>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940BF-2D81-DB47-988D-88F88B37BF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96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13" Type="http://schemas.microsoft.com/office/2007/relationships/diagramDrawing" Target="../diagrams/drawing1.xml"/><Relationship Id="rId3" Type="http://schemas.openxmlformats.org/officeDocument/2006/relationships/image" Target="../media/image3.tiff"/><Relationship Id="rId7" Type="http://schemas.openxmlformats.org/officeDocument/2006/relationships/image" Target="../media/image7.jpeg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5.JPG"/><Relationship Id="rId10" Type="http://schemas.openxmlformats.org/officeDocument/2006/relationships/diagramLayout" Target="../diagrams/layout1.xml"/><Relationship Id="rId4" Type="http://schemas.openxmlformats.org/officeDocument/2006/relationships/image" Target="../media/image4.jpeg"/><Relationship Id="rId9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2.tiff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13.tiff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xmlns="" id="{DB90EDA9-2517-46EC-B6D4-3918D04786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2B676CC-80F5-C246-9475-2C86192F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300" b="1" kern="12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When a Pandemic Hits Home</a:t>
            </a: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algn="l" defTabSz="914400">
              <a:lnSpc>
                <a:spcPct val="90000"/>
              </a:lnSpc>
            </a:pPr>
            <a:r>
              <a:rPr lang="en-US" sz="3300" b="1" kern="1200" dirty="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HCDFRS’ Commitment to Service</a:t>
            </a:r>
            <a:endParaRPr lang="en-US" sz="33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449B1F2-532C-44C7-8AC7-28EA15EE0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DE2FB8-9AED-4018-AA3A-378DD2918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5" r="4" b="20314"/>
          <a:stretch/>
        </p:blipFill>
        <p:spPr>
          <a:xfrm>
            <a:off x="7684008" y="10"/>
            <a:ext cx="4507992" cy="2934576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EE7D3784-5CF9-4282-9B1C-523957852B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612648" y="3355848"/>
            <a:ext cx="6272784" cy="28254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lnSpc>
                <a:spcPct val="90000"/>
              </a:lnSpc>
              <a:buNone/>
            </a:pPr>
            <a:r>
              <a:rPr lang="en-US" sz="2200" b="1" dirty="0"/>
              <a:t>Matthew J. Levy, DO, MSc, FACEP, FAEMS, NRP</a:t>
            </a:r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200" dirty="0"/>
              <a:t>Medical Director, Howard County </a:t>
            </a:r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200" dirty="0"/>
              <a:t>Department of Fire &amp; Rescue Services</a:t>
            </a:r>
            <a:br>
              <a:rPr lang="en-US" sz="2200" dirty="0"/>
            </a:br>
            <a:r>
              <a:rPr lang="en-US" sz="2200" dirty="0"/>
              <a:t>Associate Professor of Emergency Medicine, </a:t>
            </a:r>
          </a:p>
          <a:p>
            <a:pPr marL="0" indent="0" defTabSz="914400">
              <a:spcBef>
                <a:spcPts val="0"/>
              </a:spcBef>
              <a:buNone/>
            </a:pPr>
            <a:r>
              <a:rPr lang="en-US" sz="2200" dirty="0"/>
              <a:t>Johns Hopkins University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96552E-E77B-CF46-991F-5644E75293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8051" r="2" b="10206"/>
          <a:stretch/>
        </p:blipFill>
        <p:spPr>
          <a:xfrm>
            <a:off x="7684008" y="3172968"/>
            <a:ext cx="4507992" cy="3685032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409700" y="0"/>
            <a:ext cx="9341427" cy="2553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microphone&#10;&#10;Description automatically generated">
            <a:extLst>
              <a:ext uri="{FF2B5EF4-FFF2-40B4-BE49-F238E27FC236}">
                <a16:creationId xmlns:a16="http://schemas.microsoft.com/office/drawing/2014/main" xmlns="" id="{AB770BD3-1BC7-F449-B774-A1CC868B8E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89" r="-2" b="10137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Picture 7" descr="A picture containing indoor, table, desk, computer&#10;&#10;Description automatically generated">
            <a:extLst>
              <a:ext uri="{FF2B5EF4-FFF2-40B4-BE49-F238E27FC236}">
                <a16:creationId xmlns:a16="http://schemas.microsoft.com/office/drawing/2014/main" xmlns="" id="{D81CE2DB-4A49-C540-A2E2-1FB5788E26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37" r="-2" b="2508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xmlns="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xmlns="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57E471-7FF5-0147-944E-51897DA64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Responder</a:t>
            </a:r>
            <a:r>
              <a:rPr lang="en-US" sz="3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Health &amp; Readiness</a:t>
            </a:r>
            <a:endParaRPr lang="en-US" sz="34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95F88-29E9-DD4B-B09F-0D1C2B020E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512611"/>
            <a:ext cx="4832803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Tracking personnel exposures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Support for COVID positive </a:t>
            </a:r>
            <a:r>
              <a:rPr lang="en-US" sz="2000" noProof="0" dirty="0"/>
              <a:t>personnel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Health screening and syndromic surveillance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Personal health readiness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Psychological health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Family impact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37777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D2B783EE-0239-4717-BBEA-8C9EAC61C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AC1ABF-0E55-2742-80A5-0D96B7CD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Emergency</a:t>
            </a:r>
            <a:r>
              <a:rPr lang="en-US" sz="41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Medical Services During COVID</a:t>
            </a:r>
            <a:endParaRPr lang="en-US" sz="41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6C245D-8894-4A48-B3E5-4F556308CB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/>
              <a:t>Delays in people calling 911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/>
              <a:t>Overall call volume decreased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/>
              <a:t>Severity of illness increased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/>
              <a:t>Heightened complexity in care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/>
              <a:t>Adjustment of clinical protocols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/>
              <a:t>Rapid response teams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/>
              <a:t>24/7 presence in the ED at HCGH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600"/>
              <a:t>Listening to the concerns of frontline personnel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6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outdoor, person, grass, man&#10;&#10;Description automatically generated">
            <a:extLst>
              <a:ext uri="{FF2B5EF4-FFF2-40B4-BE49-F238E27FC236}">
                <a16:creationId xmlns:a16="http://schemas.microsoft.com/office/drawing/2014/main" xmlns="" id="{FD954BA6-8D20-534F-BF4B-1BA451E4E9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7346" r="13310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xmlns="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person, outdoor, child, road&#10;&#10;Description automatically generated">
            <a:extLst>
              <a:ext uri="{FF2B5EF4-FFF2-40B4-BE49-F238E27FC236}">
                <a16:creationId xmlns:a16="http://schemas.microsoft.com/office/drawing/2014/main" xmlns="" id="{97E4EA14-5608-6147-965B-8E1E02A4BD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36" r="16368" b="4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818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FAF68CB5-D519-4070-A998-B86F0FBCD1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indoor, sitting, refrigerator, table&#10;&#10;Description automatically generated">
            <a:extLst>
              <a:ext uri="{FF2B5EF4-FFF2-40B4-BE49-F238E27FC236}">
                <a16:creationId xmlns:a16="http://schemas.microsoft.com/office/drawing/2014/main" xmlns="" id="{E31725FC-2960-144C-85B4-B72C43FD77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98" r="16749" b="-4"/>
          <a:stretch/>
        </p:blipFill>
        <p:spPr>
          <a:xfrm>
            <a:off x="312678" y="501986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769973" h="2769973">
                <a:moveTo>
                  <a:pt x="133430" y="0"/>
                </a:moveTo>
                <a:lnTo>
                  <a:pt x="2636543" y="0"/>
                </a:lnTo>
                <a:cubicBezTo>
                  <a:pt x="2710234" y="0"/>
                  <a:pt x="2769973" y="59739"/>
                  <a:pt x="2769973" y="133430"/>
                </a:cubicBezTo>
                <a:lnTo>
                  <a:pt x="2769973" y="2636543"/>
                </a:lnTo>
                <a:cubicBezTo>
                  <a:pt x="2769973" y="2710234"/>
                  <a:pt x="2710234" y="2769973"/>
                  <a:pt x="2636543" y="2769973"/>
                </a:cubicBezTo>
                <a:lnTo>
                  <a:pt x="133430" y="2769973"/>
                </a:lnTo>
                <a:cubicBezTo>
                  <a:pt x="59739" y="2769973"/>
                  <a:pt x="0" y="2710234"/>
                  <a:pt x="0" y="2636543"/>
                </a:cubicBezTo>
                <a:lnTo>
                  <a:pt x="0" y="133430"/>
                </a:lnTo>
                <a:cubicBezTo>
                  <a:pt x="0" y="59739"/>
                  <a:pt x="59739" y="0"/>
                  <a:pt x="133430" y="0"/>
                </a:cubicBezTo>
                <a:close/>
              </a:path>
            </a:pathLst>
          </a:custGeom>
        </p:spPr>
      </p:pic>
      <p:pic>
        <p:nvPicPr>
          <p:cNvPr id="7" name="Content Placeholder 6" descr="A picture containing person, outdoor, road, man&#10;&#10;Description automatically generated">
            <a:extLst>
              <a:ext uri="{FF2B5EF4-FFF2-40B4-BE49-F238E27FC236}">
                <a16:creationId xmlns:a16="http://schemas.microsoft.com/office/drawing/2014/main" xmlns="" id="{6BE79160-9B47-E740-96D3-3277FA5C38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3978" r="9269" b="-4"/>
          <a:stretch/>
        </p:blipFill>
        <p:spPr>
          <a:xfrm>
            <a:off x="3276002" y="501987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5BF01B-FF6C-5047-B120-F526950CDE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2" b="23498"/>
          <a:stretch/>
        </p:blipFill>
        <p:spPr>
          <a:xfrm>
            <a:off x="312774" y="3429005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31D21F-DB98-164F-83DF-9B92D21CA6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" b="23751"/>
          <a:stretch/>
        </p:blipFill>
        <p:spPr>
          <a:xfrm>
            <a:off x="3276003" y="3428994"/>
            <a:ext cx="2769973" cy="2769974"/>
          </a:xfrm>
          <a:custGeom>
            <a:avLst/>
            <a:gdLst/>
            <a:ahLst/>
            <a:cxnLst/>
            <a:rect l="l" t="t" r="r" b="b"/>
            <a:pathLst>
              <a:path w="3118718" h="3118719">
                <a:moveTo>
                  <a:pt x="127306" y="0"/>
                </a:moveTo>
                <a:lnTo>
                  <a:pt x="2991412" y="0"/>
                </a:lnTo>
                <a:cubicBezTo>
                  <a:pt x="3061721" y="0"/>
                  <a:pt x="3118718" y="56997"/>
                  <a:pt x="3118718" y="127306"/>
                </a:cubicBezTo>
                <a:lnTo>
                  <a:pt x="3118718" y="2991413"/>
                </a:lnTo>
                <a:cubicBezTo>
                  <a:pt x="3118718" y="3061722"/>
                  <a:pt x="3061721" y="3118719"/>
                  <a:pt x="2991412" y="3118719"/>
                </a:cubicBezTo>
                <a:lnTo>
                  <a:pt x="127306" y="3118719"/>
                </a:lnTo>
                <a:cubicBezTo>
                  <a:pt x="56997" y="3118719"/>
                  <a:pt x="0" y="3061722"/>
                  <a:pt x="0" y="2991413"/>
                </a:cubicBezTo>
                <a:lnTo>
                  <a:pt x="0" y="127306"/>
                </a:lnTo>
                <a:cubicBezTo>
                  <a:pt x="0" y="56997"/>
                  <a:pt x="56997" y="0"/>
                  <a:pt x="127306" y="0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xmlns="" id="{7586665A-47B3-4AEE-BC94-15D89FF706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336468">
            <a:off x="7783403" y="326268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126F44-575E-914D-BABE-E4C41E5C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728" y="486184"/>
            <a:ext cx="50158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Decontamination</a:t>
            </a:r>
            <a:r>
              <a:rPr lang="en-US" sz="41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and Infection Control</a:t>
            </a:r>
            <a:endParaRPr lang="en-US" sz="41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BC0484-27DD-0A48-BCCD-9F127A067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32728" y="1946684"/>
            <a:ext cx="5015804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Infection control practices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Hand hygiene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Propper use of PPE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/>
              <a:t>Decontamination team</a:t>
            </a:r>
          </a:p>
        </p:txBody>
      </p:sp>
    </p:spTree>
    <p:extLst>
      <p:ext uri="{BB962C8B-B14F-4D97-AF65-F5344CB8AC3E}">
        <p14:creationId xmlns:p14="http://schemas.microsoft.com/office/powerpoint/2010/main" val="1851055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0443B7F-B54A-4E41-A96C-BAB728AE1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" r="960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6" name="Content Placeholder 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74AA5AA2-7994-674D-AA92-3F73748C1B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r="560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DEAA69-4462-8045-8EC0-9D1B9826ED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0" r="216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0D2CEA-01E7-3E44-A053-3C1CB09C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Countywide Collaboration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5BAEEA-A8F7-3D4E-B760-A3F07CE172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Operational and logistical support to HCGH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Very strong relationships with HCGH, HCHD, HCPD, OEM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Ongoing calls, sitreps, information sharing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700"/>
              <a:t>Maintaining flexibility in planning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01B498-897F-3142-AC0D-A44635E8FC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51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5273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69A38EBA-6E97-44A4-B4B8-D9FB5D33FD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C6729F-76F1-B44C-8BF2-0EECE2D01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91443"/>
            <a:ext cx="4502858" cy="10878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400" b="1"/>
              <a:t>Understanding</a:t>
            </a:r>
            <a:r>
              <a:rPr lang="en-US" sz="3400" b="1" baseline="0"/>
              <a:t> Our Data</a:t>
            </a:r>
            <a:endParaRPr lang="en-US" sz="3400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3AE4636-AEEC-45D6-84D4-7AC2DA48EC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9CE0F4-2EB2-4F1F-8AAC-DB3571D9FE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1480" y="2285541"/>
            <a:ext cx="4480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4844AB-D7ED-F849-9B02-242F82908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80" y="2684095"/>
            <a:ext cx="4502858" cy="34928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Defining metrics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Establishing key indicators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Understanding trends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/>
              <a:t>Adjusting course when necessary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0B62BC-529D-B84D-83D7-4176BE198F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" r="1566" b="-1"/>
          <a:stretch/>
        </p:blipFill>
        <p:spPr>
          <a:xfrm>
            <a:off x="5385816" y="-2"/>
            <a:ext cx="680618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95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6234BCC6-39B9-47D9-8BF8-C665401AE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96552E-E77B-CF46-991F-5644E7529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t="25904" r="-2" b="2805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DE2FB8-9AED-4018-AA3A-378DD2918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315" r="-1" b="29293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xmlns="" id="{72A9CE9D-DAC3-40AF-B504-78A64A909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xmlns="" id="{506D7452-6CDE-4381-86CE-07B2459383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22B676CC-80F5-C246-9475-2C86192F4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24659"/>
            <a:ext cx="5019074" cy="27740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5400" b="1" kern="1200"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Discussion</a:t>
            </a:r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62DA937-8B55-4317-BD32-98D7AF30E39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52EE5A8-045B-4D39-8ED1-513334085E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09700" y="0"/>
            <a:ext cx="9341427" cy="2553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5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5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5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16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D7BA5C-3750-8C49-9FF0-A80DC17A3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 i="1">
                <a:solidFill>
                  <a:srgbClr val="FFFFFF"/>
                </a:solidFill>
              </a:rPr>
              <a:t>Disclaimer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DF7B1A-C125-DA44-9537-ABD0FB3AB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endParaRPr lang="en-US" dirty="0"/>
          </a:p>
          <a:p>
            <a:r>
              <a:rPr lang="en-US" dirty="0"/>
              <a:t>Any opinion(s) conveyed here are my own and </a:t>
            </a:r>
            <a:r>
              <a:rPr lang="en-US" i="1" dirty="0"/>
              <a:t>do not represent </a:t>
            </a:r>
            <a:r>
              <a:rPr lang="en-US" dirty="0"/>
              <a:t>those of any institution, agency or body of government</a:t>
            </a:r>
          </a:p>
          <a:p>
            <a:endParaRPr lang="en-US" dirty="0"/>
          </a:p>
          <a:p>
            <a:r>
              <a:rPr lang="en-US" dirty="0"/>
              <a:t>This information </a:t>
            </a:r>
            <a:r>
              <a:rPr lang="en-US" i="1" dirty="0"/>
              <a:t>does not </a:t>
            </a:r>
            <a:r>
              <a:rPr lang="en-US" dirty="0"/>
              <a:t>supersede public health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2014036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E3FAB04-B310-4640-AE4E-E098606C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7254" y="172610"/>
            <a:ext cx="3336545" cy="1107550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My Background</a:t>
            </a:r>
            <a:endParaRPr lang="en-US" sz="36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B631236-5893-4D48-B2BB-E2F5E9CE0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25"/>
          <a:stretch/>
        </p:blipFill>
        <p:spPr>
          <a:xfrm>
            <a:off x="20" y="-1"/>
            <a:ext cx="4613982" cy="4515954"/>
          </a:xfrm>
          <a:prstGeom prst="rect">
            <a:avLst/>
          </a:prstGeom>
        </p:spPr>
      </p:pic>
      <p:pic>
        <p:nvPicPr>
          <p:cNvPr id="16" name="Picture 1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881EFA8E-2E6C-3247-803E-D57B5CA3E7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64" r="29567" b="3"/>
          <a:stretch/>
        </p:blipFill>
        <p:spPr>
          <a:xfrm rot="5400000">
            <a:off x="5028522" y="-323081"/>
            <a:ext cx="2183054" cy="2829214"/>
          </a:xfrm>
          <a:prstGeom prst="rect">
            <a:avLst/>
          </a:prstGeom>
        </p:spPr>
      </p:pic>
      <p:pic>
        <p:nvPicPr>
          <p:cNvPr id="10" name="Picture 9" descr="A picture containing indoor, bed, room, man&#10;&#10;Description automatically generated">
            <a:extLst>
              <a:ext uri="{FF2B5EF4-FFF2-40B4-BE49-F238E27FC236}">
                <a16:creationId xmlns:a16="http://schemas.microsoft.com/office/drawing/2014/main" xmlns="" id="{0AE70339-00E7-7A4B-99B8-9A5487D427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01" r="31499" b="-3"/>
          <a:stretch/>
        </p:blipFill>
        <p:spPr>
          <a:xfrm rot="5400000">
            <a:off x="4997458" y="1982474"/>
            <a:ext cx="2241463" cy="2825496"/>
          </a:xfrm>
          <a:prstGeom prst="rect">
            <a:avLst/>
          </a:prstGeom>
        </p:spPr>
      </p:pic>
      <p:pic>
        <p:nvPicPr>
          <p:cNvPr id="21" name="Picture 20" descr="A picture containing person, man, woman, sitting&#10;&#10;Description automatically generated">
            <a:extLst>
              <a:ext uri="{FF2B5EF4-FFF2-40B4-BE49-F238E27FC236}">
                <a16:creationId xmlns:a16="http://schemas.microsoft.com/office/drawing/2014/main" xmlns="" id="{5F3B06CE-69CF-9E4F-80BA-71C0088B16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90" r="23793" b="3"/>
          <a:stretch/>
        </p:blipFill>
        <p:spPr>
          <a:xfrm rot="5400000">
            <a:off x="290157" y="4322662"/>
            <a:ext cx="2241464" cy="2829212"/>
          </a:xfrm>
          <a:prstGeom prst="rect">
            <a:avLst/>
          </a:prstGeom>
        </p:spPr>
      </p:pic>
      <p:pic>
        <p:nvPicPr>
          <p:cNvPr id="14" name="Picture 13" descr="A picture containing outdoor, person, man, grass&#10;&#10;Description automatically generated">
            <a:extLst>
              <a:ext uri="{FF2B5EF4-FFF2-40B4-BE49-F238E27FC236}">
                <a16:creationId xmlns:a16="http://schemas.microsoft.com/office/drawing/2014/main" xmlns="" id="{8F2C15CB-E3D9-724E-8FBE-93441578C6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4963"/>
          <a:stretch/>
        </p:blipFill>
        <p:spPr>
          <a:xfrm flipV="1">
            <a:off x="2913221" y="4607393"/>
            <a:ext cx="4614002" cy="2250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9381151-F82B-4E4B-B849-4F5BD226D5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2689" y="5499538"/>
            <a:ext cx="1195943" cy="1270009"/>
          </a:xfrm>
          <a:prstGeom prst="rect">
            <a:avLst/>
          </a:prstGeom>
        </p:spPr>
      </p:pic>
      <p:graphicFrame>
        <p:nvGraphicFramePr>
          <p:cNvPr id="12" name="TextBox 2">
            <a:extLst>
              <a:ext uri="{FF2B5EF4-FFF2-40B4-BE49-F238E27FC236}">
                <a16:creationId xmlns:a16="http://schemas.microsoft.com/office/drawing/2014/main" xmlns="" id="{4DB7C466-2C6B-449D-AEA5-05F0BCD9AE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998915"/>
              </p:ext>
            </p:extLst>
          </p:nvPr>
        </p:nvGraphicFramePr>
        <p:xfrm>
          <a:off x="8017254" y="1280160"/>
          <a:ext cx="3336546" cy="3902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271691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31B486-CBEB-8348-A6BC-C3E7626739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42" r="-2" b="5443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BED3BC5-596C-F24D-A328-161C43BA92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91" r="-1" b="28535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xmlns="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xmlns="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B6C92E-C3E2-F749-955F-23B52E3FB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 b="1"/>
              <a:t>Today’s Session…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082BFA13-51B6-446E-90F5-EF7FA6784A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3033128"/>
              </p:ext>
            </p:extLst>
          </p:nvPr>
        </p:nvGraphicFramePr>
        <p:xfrm>
          <a:off x="448056" y="2512611"/>
          <a:ext cx="4832803" cy="3664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7172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7">
            <a:extLst>
              <a:ext uri="{FF2B5EF4-FFF2-40B4-BE49-F238E27FC236}">
                <a16:creationId xmlns:a16="http://schemas.microsoft.com/office/drawing/2014/main" xmlns="" id="{D2B783EE-0239-4717-BBEA-8C9EAC61C8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ECDB3C-C411-0C48-98C5-B6FBB57D6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 b="1"/>
              <a:t>COVID-19 Overview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xmlns="" id="{3190DC02-01BA-493A-8626-4860213B1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Viral respiratory illness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 new virus, not previously seen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Global pandemic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Much more serious than the Flu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Asymptomatic spread is possible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Over 110,000 US deaths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67 deaths in Howard County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Easily spread through respiratory droplets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States of Emergency declared worldwide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Social distancing efforts are key to slowing the spread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Ongoing need to help ensure adequate healthcare capacity</a:t>
            </a:r>
          </a:p>
          <a:p>
            <a:pPr lvl="0">
              <a:lnSpc>
                <a:spcPct val="90000"/>
              </a:lnSpc>
            </a:pPr>
            <a:r>
              <a:rPr lang="en-US" sz="1600" dirty="0"/>
              <a:t>Regions have begun reopening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Social distancing practices and hygienic principles are key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This will be the “new normal” for some time to come</a:t>
            </a:r>
          </a:p>
          <a:p>
            <a:pPr lvl="1">
              <a:lnSpc>
                <a:spcPct val="90000"/>
              </a:lnSpc>
            </a:pPr>
            <a:endParaRPr lang="en-US" sz="1000" dirty="0"/>
          </a:p>
        </p:txBody>
      </p:sp>
      <p:sp>
        <p:nvSpPr>
          <p:cNvPr id="29" name="Oval 19">
            <a:extLst>
              <a:ext uri="{FF2B5EF4-FFF2-40B4-BE49-F238E27FC236}">
                <a16:creationId xmlns:a16="http://schemas.microsoft.com/office/drawing/2014/main" xmlns="" id="{A7B99495-F43F-4D80-A44F-2CB4764EB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1F714E-E2FF-7847-AAEF-E5007D5EB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17" r="-2" b="-2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30" name="Arc 21">
            <a:extLst>
              <a:ext uri="{FF2B5EF4-FFF2-40B4-BE49-F238E27FC236}">
                <a16:creationId xmlns:a16="http://schemas.microsoft.com/office/drawing/2014/main" xmlns="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47A819-1895-F945-BF16-54838A8FC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t="27152" b="15798"/>
          <a:stretch/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985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DF1ECA-B6A0-764F-995C-7119DF347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68" r="-2" b="965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73109D-AFF5-6744-8127-3A2A4E2149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028" r="-2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xmlns="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COVID</a:t>
            </a:r>
            <a:r>
              <a:rPr lang="en-US" sz="3400" b="1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-19 Response Planning</a:t>
            </a:r>
            <a:endParaRPr lang="en-US" sz="3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/>
              <a:t>Began closely monitoring the situation in early February</a:t>
            </a:r>
          </a:p>
          <a:p>
            <a:pPr>
              <a:lnSpc>
                <a:spcPct val="90000"/>
              </a:lnSpc>
            </a:pPr>
            <a:r>
              <a:rPr lang="en-US" sz="2000"/>
              <a:t>Lessons from Washington State</a:t>
            </a:r>
          </a:p>
          <a:p>
            <a:pPr>
              <a:lnSpc>
                <a:spcPct val="90000"/>
              </a:lnSpc>
            </a:pPr>
            <a:r>
              <a:rPr lang="en-US" sz="2000"/>
              <a:t>Assembled an internal stakeholder group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Senior leadership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Office of the Medical Director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EMS Operations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Logistics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Finance</a:t>
            </a:r>
          </a:p>
          <a:p>
            <a:pPr>
              <a:lnSpc>
                <a:spcPct val="90000"/>
              </a:lnSpc>
            </a:pPr>
            <a:r>
              <a:rPr lang="en-US" sz="2000"/>
              <a:t>Collaboration with other agencies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HCGH; HCHD; MIEMSS; MDH</a:t>
            </a:r>
          </a:p>
        </p:txBody>
      </p:sp>
    </p:spTree>
    <p:extLst>
      <p:ext uri="{BB962C8B-B14F-4D97-AF65-F5344CB8AC3E}">
        <p14:creationId xmlns:p14="http://schemas.microsoft.com/office/powerpoint/2010/main" val="174583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907EF6B7-1338-4443-8C46-6A318D952D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AAE4CDD-124C-4DCF-9584-B6033B545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</a:t>
            </a:r>
            <a:r>
              <a:rPr lang="en-US" b="1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Readiness</a:t>
            </a:r>
            <a:endParaRPr lang="en-US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xmlns="" id="{081E4A58-353D-44AE-B2FC-2A74E2E400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240" y="202306"/>
            <a:ext cx="7777212" cy="2979541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Close coordination with EMS agencies across the region and with the State EMS Office (MIEMSS)</a:t>
            </a:r>
          </a:p>
          <a:p>
            <a:r>
              <a:rPr lang="en-US" sz="2400" dirty="0"/>
              <a:t>Establishment of PUI (Person Under Investigation Criteria)</a:t>
            </a:r>
          </a:p>
          <a:p>
            <a:r>
              <a:rPr lang="en-US" sz="2400" dirty="0"/>
              <a:t>Creation of a special dispatch procedures</a:t>
            </a:r>
          </a:p>
          <a:p>
            <a:r>
              <a:rPr lang="en-US" sz="2400" dirty="0"/>
              <a:t>Rapid implementation of a new triage protocol for EMS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E39CCD9-C8AD-E54A-A3B9-68191B774B24}"/>
              </a:ext>
            </a:extLst>
          </p:cNvPr>
          <p:cNvSpPr txBox="1">
            <a:spLocks/>
          </p:cNvSpPr>
          <p:nvPr/>
        </p:nvSpPr>
        <p:spPr>
          <a:xfrm>
            <a:off x="5528512" y="3008775"/>
            <a:ext cx="5081104" cy="286241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000" u="sng" dirty="0">
                <a:ln w="6350">
                  <a:noFill/>
                </a:ln>
              </a:rPr>
              <a:t>PUI = Any patient with: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ln w="6350">
                  <a:noFill/>
                </a:ln>
              </a:rPr>
              <a:t>Fever</a:t>
            </a:r>
            <a:r>
              <a:rPr lang="en-US" sz="2000" dirty="0">
                <a:ln w="6350">
                  <a:noFill/>
                </a:ln>
              </a:rPr>
              <a:t>, </a:t>
            </a:r>
          </a:p>
          <a:p>
            <a:pPr marL="457200" lvl="1" indent="0">
              <a:lnSpc>
                <a:spcPct val="90000"/>
              </a:lnSpc>
              <a:buFont typeface="Arial"/>
              <a:buNone/>
            </a:pPr>
            <a:r>
              <a:rPr lang="en-US" sz="2000" dirty="0">
                <a:ln w="6350">
                  <a:noFill/>
                </a:ln>
              </a:rPr>
              <a:t>	- OR- 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ln w="6350">
                  <a:noFill/>
                </a:ln>
              </a:rPr>
              <a:t>Shortness of Breath,</a:t>
            </a:r>
            <a:r>
              <a:rPr lang="en-US" sz="2000" dirty="0">
                <a:ln w="6350">
                  <a:noFill/>
                </a:ln>
              </a:rPr>
              <a:t> </a:t>
            </a:r>
          </a:p>
          <a:p>
            <a:pPr marL="457200" lvl="1" indent="0">
              <a:lnSpc>
                <a:spcPct val="90000"/>
              </a:lnSpc>
              <a:buFont typeface="Arial"/>
              <a:buNone/>
            </a:pPr>
            <a:r>
              <a:rPr lang="en-US" sz="2000" dirty="0">
                <a:ln w="6350">
                  <a:noFill/>
                </a:ln>
              </a:rPr>
              <a:t>	- OR-</a:t>
            </a:r>
          </a:p>
          <a:p>
            <a:pPr lvl="1">
              <a:lnSpc>
                <a:spcPct val="90000"/>
              </a:lnSpc>
            </a:pPr>
            <a:r>
              <a:rPr lang="en-US" sz="2000" b="1" dirty="0">
                <a:ln w="6350">
                  <a:noFill/>
                </a:ln>
              </a:rPr>
              <a:t>Flu-like Symptoms</a:t>
            </a:r>
          </a:p>
          <a:p>
            <a:pPr marL="457200" lvl="1" indent="0">
              <a:lnSpc>
                <a:spcPct val="90000"/>
              </a:lnSpc>
              <a:buFont typeface="Arial"/>
              <a:buNone/>
            </a:pPr>
            <a:r>
              <a:rPr lang="en-US" sz="2000" dirty="0">
                <a:ln w="6350">
                  <a:noFill/>
                </a:ln>
              </a:rPr>
              <a:t>(Sore throat, or congestion, or cough, or new body aches, or diarrhea).</a:t>
            </a:r>
            <a:r>
              <a:rPr lang="en-US" sz="2000" dirty="0">
                <a:ln w="6350">
                  <a:solidFill>
                    <a:schemeClr val="tx1"/>
                  </a:solidFill>
                </a:ln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8137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xmlns="" id="{79477870-C64A-4E35-8F2F-05B7114F3C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C4DFD-CACF-4ACF-A105-939889200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5200" b="1"/>
              <a:t>Pandemic Triage Protocol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8AEA628B-C8FF-4D0B-B111-F101F580B1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2663BD0-064C-40FC-A331-F49FCA9536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2D5AF4-711D-45FB-ACD6-B47F976ABD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458" y="3355848"/>
            <a:ext cx="6268770" cy="282549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For use by both </a:t>
            </a:r>
            <a:r>
              <a:rPr lang="en-US" sz="1500" b="1"/>
              <a:t>ALS</a:t>
            </a:r>
            <a:r>
              <a:rPr lang="en-US" sz="1500"/>
              <a:t> and </a:t>
            </a:r>
            <a:r>
              <a:rPr lang="en-US" sz="1500" b="1"/>
              <a:t>BLS</a:t>
            </a:r>
            <a:r>
              <a:rPr lang="en-US" sz="1500"/>
              <a:t> clinicians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Goal: 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To identify patients who can </a:t>
            </a:r>
            <a:r>
              <a:rPr lang="en-US" sz="1500" b="1"/>
              <a:t>safel</a:t>
            </a:r>
            <a:r>
              <a:rPr lang="en-US" sz="1500"/>
              <a:t>y stay home, and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Help the EMS clinician recognize </a:t>
            </a:r>
            <a:r>
              <a:rPr lang="en-US" sz="1500" b="1"/>
              <a:t>high-risk criteria 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 b="1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Checklist format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1"/>
              <a:t>Any grey boxes</a:t>
            </a:r>
            <a:r>
              <a:rPr lang="en-US" sz="1500"/>
              <a:t> checked = encourage </a:t>
            </a:r>
            <a:r>
              <a:rPr lang="en-US" sz="1500" b="1"/>
              <a:t>transport</a:t>
            </a:r>
            <a:r>
              <a:rPr lang="en-US" sz="1500"/>
              <a:t> 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 b="1"/>
              <a:t>No grey boxes</a:t>
            </a:r>
            <a:r>
              <a:rPr lang="en-US" sz="1500"/>
              <a:t> checked =  </a:t>
            </a:r>
            <a:r>
              <a:rPr lang="en-US" sz="1500" b="1"/>
              <a:t>eligible</a:t>
            </a:r>
            <a:r>
              <a:rPr lang="en-US" sz="1500"/>
              <a:t> for no-transport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500"/>
              <a:t>EMS Clinician has discretion to transport even if no grey boxes are checked</a:t>
            </a:r>
          </a:p>
          <a:p>
            <a:pPr lvl="1"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500"/>
          </a:p>
        </p:txBody>
      </p:sp>
      <p:pic>
        <p:nvPicPr>
          <p:cNvPr id="55" name="Content Placeholder 5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E431B487-9E1E-4402-AF09-AABC93F01F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6761"/>
          <a:stretch/>
        </p:blipFill>
        <p:spPr>
          <a:xfrm>
            <a:off x="7660580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18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able, bag, cluttered, food&#10;&#10;Description automatically generated">
            <a:extLst>
              <a:ext uri="{FF2B5EF4-FFF2-40B4-BE49-F238E27FC236}">
                <a16:creationId xmlns:a16="http://schemas.microsoft.com/office/drawing/2014/main" xmlns="" id="{39E4E43E-5092-2845-9D7B-CEAD3A9FAD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9" r="1" b="1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51C2ED4-A993-9A40-92FE-A6B377E3EF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9CBCE6-8D09-3348-A379-E453E1DBA9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6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E45277-16A7-B54B-8F51-04556BC8E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Personal</a:t>
            </a:r>
            <a:r>
              <a:rPr lang="en-US" sz="2800" b="1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Protective Equipment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50D72D-3F66-7245-A758-B6895C91CA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056" y="2258568"/>
            <a:ext cx="2807208" cy="392277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Supply chain continuity</a:t>
            </a:r>
          </a:p>
          <a:p>
            <a:pPr marL="114300" indent="0" defTabSz="914400">
              <a:lnSpc>
                <a:spcPct val="90000"/>
              </a:lnSpc>
              <a:buNone/>
            </a:pPr>
            <a:endParaRPr lang="en-US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Education on proper donning and doffing</a:t>
            </a:r>
          </a:p>
          <a:p>
            <a:pPr marL="114300" indent="0" defTabSz="914400">
              <a:lnSpc>
                <a:spcPct val="90000"/>
              </a:lnSpc>
              <a:buNone/>
            </a:pPr>
            <a:endParaRPr lang="en-US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/>
              <a:t>Operational considerations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8" name="Picture 7" descr="A desk with a computer&#10;&#10;Description automatically generated">
            <a:extLst>
              <a:ext uri="{FF2B5EF4-FFF2-40B4-BE49-F238E27FC236}">
                <a16:creationId xmlns:a16="http://schemas.microsoft.com/office/drawing/2014/main" xmlns="" id="{794F4CD8-F869-C143-BD62-0B365441AC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51" r="1" b="1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9675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966</Words>
  <Application>Microsoft Office PowerPoint</Application>
  <PresentationFormat>Widescreen</PresentationFormat>
  <Paragraphs>162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Avenir Next LT Pro</vt:lpstr>
      <vt:lpstr>Calibri</vt:lpstr>
      <vt:lpstr>Office Theme</vt:lpstr>
      <vt:lpstr>When a Pandemic Hits Home HCDFRS’ Commitment to Service</vt:lpstr>
      <vt:lpstr>Disclaimer</vt:lpstr>
      <vt:lpstr>My Background</vt:lpstr>
      <vt:lpstr>Today’s Session…</vt:lpstr>
      <vt:lpstr>COVID-19 Overview</vt:lpstr>
      <vt:lpstr>COVID-19 Response Planning</vt:lpstr>
      <vt:lpstr>Clinical Readiness</vt:lpstr>
      <vt:lpstr>Pandemic Triage Protocol</vt:lpstr>
      <vt:lpstr>Personal Protective Equipment</vt:lpstr>
      <vt:lpstr>Responder Health &amp; Readiness</vt:lpstr>
      <vt:lpstr>Emergency Medical Services During COVID</vt:lpstr>
      <vt:lpstr>Decontamination and Infection Control</vt:lpstr>
      <vt:lpstr>Countywide Collaboration</vt:lpstr>
      <vt:lpstr>Understanding Our Data</vt:lpstr>
      <vt:lpstr>Discussion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a Pandemic Hits Home HCDFRS’ Commitment to Service</dc:title>
  <dc:creator>Tanner, Bradley G.</dc:creator>
  <cp:lastModifiedBy>Laurie Remer</cp:lastModifiedBy>
  <cp:revision>2</cp:revision>
  <dcterms:created xsi:type="dcterms:W3CDTF">2020-06-08T17:24:39Z</dcterms:created>
  <dcterms:modified xsi:type="dcterms:W3CDTF">2020-06-08T22:19:50Z</dcterms:modified>
</cp:coreProperties>
</file>